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wl with salmon cakes, salad and houmo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wl of pappardelle pasta with parsley butter, roasted hazelnuts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 and houmo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1916765" y="12911700"/>
            <a:ext cx="537973" cy="54813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wl of pappardelle pasta with parsley butter, roasted hazelnuts and shaved parmesan cheese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1916765" y="12911700"/>
            <a:ext cx="537973" cy="54813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3710692"/>
            <a:ext cx="21971000" cy="87938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16765" y="12907466"/>
            <a:ext cx="537973" cy="548133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30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0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hyperlink" Target="http://pilk.love/pres" TargetMode="External"/><Relationship Id="rId4" Type="http://schemas.openxmlformats.org/officeDocument/2006/relationships/image" Target="../media/image2.jpeg"/><Relationship Id="rId5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pilk.love/carlos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LOGO_ERC-FLAG_EU_(1).jpg" descr="LOGO_ERC-FLAG_EU_(1)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827187" y="8746956"/>
            <a:ext cx="5178686" cy="3663920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Carlos Rodriguez                                 available at: pilk.love/pres                               UNIVERSE+ Online Seminar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defTabSz="759459">
              <a:defRPr sz="3312"/>
            </a:pPr>
            <a:r>
              <a:t>Carlos Rodriguez                                 available at: </a:t>
            </a:r>
            <a:r>
              <a:rPr u="sng">
                <a:hlinkClick r:id="rId3" invalidUrl="" action="" tgtFrame="" tooltip="" history="1" highlightClick="0" endSnd="0"/>
              </a:rPr>
              <a:t>pilk.love/pres</a:t>
            </a:r>
            <a:r>
              <a:t>                               UNIVERSE+ Online Seminar</a:t>
            </a:r>
          </a:p>
        </p:txBody>
      </p:sp>
      <p:sp>
        <p:nvSpPr>
          <p:cNvPr id="173" name="Borders bases in the rational Weyl algebra - with an application to the sunrise integral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2365188">
              <a:defRPr spc="-225" sz="11252"/>
            </a:lvl1pPr>
          </a:lstStyle>
          <a:p>
            <a:pPr/>
            <a:r>
              <a:t>Borders bases in the rational Weyl algebra - with an application to the sunrise integral</a:t>
            </a:r>
          </a:p>
        </p:txBody>
      </p:sp>
      <p:sp>
        <p:nvSpPr>
          <p:cNvPr id="174" name="Based on [2510.23411], joint with Anna-Laura Sattelberger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Based on [2510.23411], joint with Anna-Laura Sattelberger</a:t>
            </a:r>
          </a:p>
        </p:txBody>
      </p:sp>
      <p:pic>
        <p:nvPicPr>
          <p:cNvPr id="175" name="logo-universe+-4c.jpeg" descr="logo-universe+-4c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564866" y="9535105"/>
            <a:ext cx="6063742" cy="16485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pasted-movie.png" descr="pasted-movie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47241" y="9588315"/>
            <a:ext cx="8674101" cy="19812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he Weyl algebr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Weyl algebra</a:t>
            </a:r>
          </a:p>
        </p:txBody>
      </p:sp>
      <p:sp>
        <p:nvSpPr>
          <p:cNvPr id="226" name="A polynomial ring of differential operator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A polynomial ring of differential operators</a:t>
            </a:r>
          </a:p>
        </p:txBody>
      </p:sp>
      <p:sp>
        <p:nvSpPr>
          <p:cNvPr id="227" name="The  -th Weyl algebra is given by  , and all the variables are pairwise commuting except for: 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-th Weyl algebra is given by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, and all the variables are pairwise commuting except for: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δ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</m:oMath>
            </a14:m>
            <a:r>
              <a:t> .</a:t>
            </a:r>
          </a:p>
          <a:p>
            <a:pPr>
              <a:defRPr u="sng"/>
            </a:pPr>
            <a:r>
              <a:t>Notation:</a:t>
            </a:r>
            <a:r>
              <a:rPr u="none"/>
              <a:t> </a:t>
            </a:r>
            <a:endParaRPr u="none"/>
          </a:p>
          <a:p>
            <a:pPr lvl="1">
              <a:defRPr u="sng"/>
            </a:pPr>
            <a:r>
              <a:rPr u="none"/>
              <a:t>We will always write operators with the derivatives at the very right, i.e. for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rPr u="none"/>
              <a:t>, we prefer the second form of this operator.</a:t>
            </a:r>
            <a:endParaRPr u="none"/>
          </a:p>
          <a:p>
            <a:pPr lvl="1">
              <a:defRPr u="sng"/>
            </a:pPr>
            <a:r>
              <a:rPr u="none"/>
              <a:t>We use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</m:oMath>
            </a14:m>
            <a:r>
              <a:rPr u="none"/>
              <a:t> to denote the application of a differential operator on a function, e.g.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∂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/</m:t>
                </m:r>
                <m:r>
                  <m:rPr>
                    <m:sty m:val="p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∂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u="none"/>
              <a:t> .</a:t>
            </a:r>
          </a:p>
        </p:txBody>
      </p:sp>
      <p:sp>
        <p:nvSpPr>
          <p:cNvPr id="2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he rational Weyl algebr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rational Weyl algebra</a:t>
            </a:r>
          </a:p>
        </p:txBody>
      </p:sp>
      <p:sp>
        <p:nvSpPr>
          <p:cNvPr id="231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2" name="The  -th rational Weyl algebra is given by  . It consists of differential operators with coefficients in the field of rational functions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18160" indent="-518160" defTabSz="2072588">
              <a:spcBef>
                <a:spcPts val="3800"/>
              </a:spcBef>
              <a:defRPr sz="4080"/>
            </a:pPr>
            <a:r>
              <a:t>The </a:t>
            </a:r>
            <a14:m>
              <m:oMath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-th rational Weyl algebra is given by </a:t>
            </a:r>
            <a14:m>
              <m:oMath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. It consists of differential operators with coefficients in the field of rational functions.</a:t>
            </a:r>
          </a:p>
          <a:p>
            <a:pPr marL="518160" indent="-518160" defTabSz="2072588">
              <a:spcBef>
                <a:spcPts val="3800"/>
              </a:spcBef>
              <a:defRPr sz="4080"/>
            </a:pPr>
            <a:r>
              <a:t>Both </a:t>
            </a:r>
            <a14:m>
              <m:oMath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and </a:t>
            </a:r>
            <a14:m>
              <m:oMath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are non-commutative rings. Due to this, we will consider </a:t>
            </a:r>
            <a:r>
              <a:rPr i="1" u="sng"/>
              <a:t>left</a:t>
            </a:r>
            <a:r>
              <a:t>-ideals </a:t>
            </a:r>
            <a14:m>
              <m:oMath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(resp. </a:t>
            </a:r>
            <a14:m>
              <m:oMath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). These are sets of differential operators closed under addition and </a:t>
            </a:r>
            <a:r>
              <a:rPr i="1" u="sng"/>
              <a:t>left</a:t>
            </a:r>
            <a:r>
              <a:rPr i="1"/>
              <a:t> </a:t>
            </a:r>
            <a:r>
              <a:t>multiplication by any elements in </a:t>
            </a:r>
            <a14:m>
              <m:oMath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(resp. </a:t>
            </a:r>
            <a14:m>
              <m:oMath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). </a:t>
            </a:r>
          </a:p>
          <a:p>
            <a:pPr marL="518160" indent="-518160" defTabSz="2072588">
              <a:spcBef>
                <a:spcPts val="3800"/>
              </a:spcBef>
              <a:defRPr sz="4080"/>
            </a:pPr>
            <a:r>
              <a:t>These ideals encode linear PDEs! </a:t>
            </a:r>
          </a:p>
          <a:p>
            <a:pPr lvl="1" marL="1036320" indent="-518160" defTabSz="2072588">
              <a:spcBef>
                <a:spcPts val="3800"/>
              </a:spcBef>
              <a:defRPr sz="4080"/>
            </a:pPr>
            <a:r>
              <a:t>For example, </a:t>
            </a:r>
            <a14:m>
              <m:oMath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m:rPr>
                    <m:sty m:val="p"/>
                  </m:rP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∂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 contains all the differential operators that annihilate </a:t>
            </a:r>
            <a14:m>
              <m:oMath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p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</m:oMath>
            </a14:m>
            <a:r>
              <a:t>. I.e. </a:t>
            </a:r>
            <a14:m>
              <m:oMath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m:rPr>
                    <m:sty m:val="p"/>
                  </m:rP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∂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</m:oMath>
            </a14:m>
            <a:r>
              <a:t>, </a:t>
            </a:r>
            <a14:m>
              <m:oMath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∀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b>
                  <m:e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49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 .</a:t>
            </a:r>
          </a:p>
          <a:p>
            <a:pPr lvl="1" marL="1036320" indent="-518160" defTabSz="2072588">
              <a:spcBef>
                <a:spcPts val="3800"/>
              </a:spcBef>
              <a:defRPr sz="4080"/>
            </a:pPr>
            <a:r>
              <a:t>In the case of Feynman integrals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t>, the ideal </a:t>
            </a:r>
            <a14:m>
              <m:oMath>
                <m:r>
                  <m:rPr>
                    <m:sty m:val="p"/>
                  </m:rP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Ann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cr m:val="script"/>
                  </m:rP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of all differential operators that annihilate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49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t> is of particular interest.</a:t>
            </a:r>
            <a:endParaRPr sz="4800"/>
          </a:p>
        </p:txBody>
      </p:sp>
      <p:sp>
        <p:nvSpPr>
          <p:cNvPr id="233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Quotients of left-ideal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Quotients of left-ideals </a:t>
            </a:r>
          </a:p>
        </p:txBody>
      </p:sp>
      <p:sp>
        <p:nvSpPr>
          <p:cNvPr id="236" name="For   left-ideal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defTabSz="800735">
              <a:defRPr sz="5335"/>
            </a:pPr>
            <a:r>
              <a:t>For </a:t>
            </a:r>
            <a14:m>
              <m:oMath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left-ideals</a:t>
            </a:r>
            <a:endParaRPr sz="5500"/>
          </a:p>
        </p:txBody>
      </p:sp>
      <p:sp>
        <p:nvSpPr>
          <p:cNvPr id="237" name="consists of equivalence classes, where  , and has a natural left-action by  . I.e., they are  -modules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73023" indent="-573023" defTabSz="2292038">
              <a:spcBef>
                <a:spcPts val="4200"/>
              </a:spcBef>
              <a:defRPr sz="4512"/>
            </a:pPr>
            <a14:m>
              <m:oMath>
                <m:f>
                  <m:fPr>
                    <m:ctrlP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54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54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num>
                  <m:den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r>
              <a:t>  consists of equivalence classes, where </a:t>
            </a:r>
            <a14:m>
              <m:oMath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∼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⟺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</m:oMath>
            </a14:m>
            <a:r>
              <a:t>, and has a natural left-action by </a:t>
            </a:r>
            <a14:m>
              <m:oMath>
                <m:sSub>
                  <m:e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. I.e., they are </a:t>
            </a:r>
            <a14:m>
              <m:oMath>
                <m:sSub>
                  <m:e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-modules.</a:t>
            </a:r>
          </a:p>
          <a:p>
            <a:pPr marL="573023" indent="-573023" defTabSz="2292038">
              <a:spcBef>
                <a:spcPts val="4200"/>
              </a:spcBef>
              <a:defRPr sz="4512"/>
            </a:pPr>
            <a14:m>
              <m:oMath>
                <m:f>
                  <m:fPr>
                    <m:ctrlP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54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54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num>
                  <m:den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r>
              <a:t>  has the structure of a </a:t>
            </a:r>
            <a14:m>
              <m:oMath>
                <m:r>
                  <m:rPr>
                    <m:sty m:val="p"/>
                    <m:scr m:val="double-struck"/>
                  </m:rP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-vector space. We write  </a:t>
            </a:r>
            <a14:m>
              <m:oMath>
                <m:r>
                  <m:rPr>
                    <m:sty m:val="p"/>
                  </m:rP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rank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dim</m:t>
                    </m:r>
                  </m:e>
                  <m:sub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54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4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4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4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b>
                </m:sSub>
                <m:sSub>
                  <m:e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/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</m:oMath>
            </a14:m>
            <a:r>
              <a:t>. If </a:t>
            </a:r>
            <a14:m>
              <m:oMath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, we say that </a:t>
            </a:r>
            <a14:m>
              <m:oMath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</m:oMath>
            </a14:m>
            <a:r>
              <a:t> has </a:t>
            </a:r>
            <a:r>
              <a:rPr u="sng"/>
              <a:t>holonomic rank</a:t>
            </a:r>
            <a:r>
              <a:t> </a:t>
            </a:r>
            <a14:m>
              <m:oMath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</m:oMath>
            </a14:m>
            <a:r>
              <a:t>.</a:t>
            </a:r>
          </a:p>
          <a:p>
            <a:pPr lvl="1" marL="1146047" indent="-573023" defTabSz="2292038">
              <a:spcBef>
                <a:spcPts val="4200"/>
              </a:spcBef>
              <a:defRPr sz="4512"/>
            </a:pPr>
            <a:r>
              <a:t>Example: </a:t>
            </a:r>
            <a14:m>
              <m:oMath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sSubSup>
                  <m:e>
                    <m:r>
                      <m:rPr>
                        <m:sty m:val="p"/>
                      </m:rP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  <m:sup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sSubSup>
                  <m:e>
                    <m:r>
                      <m:rPr>
                        <m:sty m:val="p"/>
                      </m:rP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  <m:sup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b>
                  <m:e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t> has holonomic rank 4. A convenient basis for </a:t>
            </a:r>
            <a14:m>
              <m:oMath>
                <m:f>
                  <m:fPr>
                    <m:ctrlP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54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54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num>
                  <m:den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r>
              <a:t> is given by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</m:sSub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sSub>
                  <m:e>
                    <m:r>
                      <m:rPr>
                        <m:sty m:val="p"/>
                      </m:rP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4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</m:sSub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.</a:t>
            </a:r>
          </a:p>
          <a:p>
            <a:pPr lvl="1" marL="1146047" indent="-573023" defTabSz="2292038">
              <a:spcBef>
                <a:spcPts val="4200"/>
              </a:spcBef>
              <a:defRPr sz="4512" u="sng"/>
            </a:pPr>
            <a:r>
              <a:t>Intuition</a:t>
            </a:r>
            <a:r>
              <a:rPr u="none"/>
              <a:t>: The holonomic rank </a:t>
            </a:r>
            <a14:m>
              <m:oMath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</m:oMath>
            </a14:m>
            <a:r>
              <a:rPr u="none"/>
              <a:t> will tell us the number of solutions to the linear PDE encoded by </a:t>
            </a:r>
            <a14:m>
              <m:oMath>
                <m:r>
                  <a:rPr xmlns:a="http://schemas.openxmlformats.org/drawingml/2006/main" sz="54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</m:oMath>
            </a14:m>
            <a:r>
              <a:rPr u="none"/>
              <a:t>. </a:t>
            </a:r>
            <a:endParaRPr sz="4800"/>
          </a:p>
        </p:txBody>
      </p:sp>
      <p:sp>
        <p:nvSpPr>
          <p:cNvPr id="23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Order ideal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Order ideals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8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</a:p>
        </p:txBody>
      </p:sp>
      <p:sp>
        <p:nvSpPr>
          <p:cNvPr id="241" name="Encoding bases of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defTabSz="1536153">
              <a:lnSpc>
                <a:spcPct val="80000"/>
              </a:lnSpc>
              <a:defRPr spc="-107" sz="5355"/>
            </a:pPr>
            <a:r>
              <a:t>Encoding bases of </a:t>
            </a:r>
            <a14:m>
              <m:oMath>
                <m:f>
                  <m:fPr>
                    <m:ctrlP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num>
                  <m:den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endParaRPr sz="8500"/>
          </a:p>
        </p:txBody>
      </p:sp>
      <p:sp>
        <p:nvSpPr>
          <p:cNvPr id="242" name="Let   be the set of monomials in partial derivatives  , including 1,  endowed with multiplication (e.g.   and   are monomials)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Let </a:t>
            </a:r>
            <a14:m>
              <m:oMath>
                <m:sSup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p>
                </m:sSup>
              </m:oMath>
            </a14:m>
            <a:r>
              <a:t> be the set of monomials in partial derivatives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, including 1,  endowed with multiplication (e.g.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sSubSup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</m:oMath>
            </a14:m>
            <a:r>
              <a:t> and </a:t>
            </a:r>
            <a14:m>
              <m:oMath>
                <m:sSubSup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</m:t>
                    </m:r>
                  </m:sup>
                </m:sSubSup>
              </m:oMath>
            </a14:m>
            <a:r>
              <a:t> are monomials).</a:t>
            </a:r>
          </a:p>
          <a:p>
            <a:pPr/>
            <a:r>
              <a:rPr u="sng"/>
              <a:t>Definition</a:t>
            </a:r>
            <a:r>
              <a:t>: An order ideal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is a subset of </a:t>
            </a:r>
            <a14:m>
              <m:oMath>
                <m:sSup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p>
                </m:sSup>
              </m:oMath>
            </a14:m>
            <a:r>
              <a:t> that contains 1, and that is closed under taking divisors. I.e., if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and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t>, then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. We will be interested in finite order ideals,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</m:oMath>
            </a14:m>
            <a:r>
              <a:t> .</a:t>
            </a:r>
          </a:p>
          <a:p>
            <a:pPr lvl="1"/>
            <a:r>
              <a:t>Example: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 is an order ideal. Note that because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, the other 3 elements also have to be there.</a:t>
            </a:r>
          </a:p>
          <a:p>
            <a:pPr/>
            <a:r>
              <a:t>If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is a basis of </a:t>
            </a:r>
            <a14:m>
              <m:oMath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num>
                  <m:den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r>
              <a:t>, we can find matrices encoding the left-action of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.</a:t>
            </a:r>
          </a:p>
        </p:txBody>
      </p:sp>
      <p:sp>
        <p:nvSpPr>
          <p:cNvPr id="2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Method 1: Connection matric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Method 1: Connection matrices</a:t>
            </a:r>
          </a:p>
        </p:txBody>
      </p:sp>
      <p:sp>
        <p:nvSpPr>
          <p:cNvPr id="246" name="For   with   and   a  -basis of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defTabSz="668655">
              <a:defRPr sz="4455"/>
            </a:pPr>
            <a:r>
              <a:t>For </a:t>
            </a:r>
            <a14:m>
              <m:oMath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with </a:t>
            </a:r>
            <a14:m>
              <m:oMath>
                <m:r>
                  <m:rPr>
                    <m:sty m:val="p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rank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</m:oMath>
            </a14:m>
            <a:r>
              <a:t> and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a </a:t>
            </a:r>
            <a14:m>
              <m:oMath>
                <m:r>
                  <m:rPr>
                    <m:sty m:val="p"/>
                    <m:scr m:val="double-struck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-basis of </a:t>
            </a:r>
            <a14:m>
              <m:oMath>
                <m:f>
                  <m:fPr>
                    <m:ctrlP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num>
                  <m:den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endParaRPr sz="5500"/>
          </a:p>
        </p:txBody>
      </p:sp>
      <p:sp>
        <p:nvSpPr>
          <p:cNvPr id="247" name="Let  . Without loss of generality, we can choose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Let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. Without loss of generality, we can choose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t>.</a:t>
            </a:r>
          </a:p>
          <a:p>
            <a:pPr/>
            <a:r>
              <a:t>Let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Sol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be a generic solution of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</m:oMath>
            </a14:m>
            <a:r>
              <a:t>. We can form a vector </a:t>
            </a:r>
            <a:br/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s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⊤</m:t>
                    </m:r>
                  </m:sup>
                </m:sSup>
              </m:oMath>
            </a14:m>
            <a:r>
              <a:t>. This vector satisfies a 1st order linear PDE, called  </a:t>
            </a:r>
            <a:r>
              <a:rPr u="sng"/>
              <a:t>Pfaffian system</a:t>
            </a:r>
            <a:r>
              <a:t>:</a:t>
            </a:r>
            <a:br/>
            <a:r>
              <a:t>                                        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,           for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.</a:t>
            </a:r>
          </a:p>
          <a:p>
            <a:pPr/>
            <a:r>
              <a:t>The matrices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Mat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sub>
                </m:sSub>
                <m:d>
                  <m:d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t> are called </a:t>
            </a:r>
            <a:r>
              <a:rPr i="1"/>
              <a:t>connection matrices</a:t>
            </a:r>
            <a:r>
              <a:t>. They satisfy the </a:t>
            </a:r>
            <a:r>
              <a:rPr u="sng"/>
              <a:t>integrability conditions</a:t>
            </a:r>
            <a:r>
              <a:t>: </a:t>
            </a:r>
            <a:br/>
            <a:r>
              <a:t>                                                   </a:t>
            </a:r>
            <a:br/>
            <a:r>
              <a:t>   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</m:oMath>
            </a14:m>
            <a:r>
              <a:t>   for 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.</a:t>
            </a:r>
          </a:p>
        </p:txBody>
      </p:sp>
      <p:sp>
        <p:nvSpPr>
          <p:cNvPr id="2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auge transformations and connection matric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218888">
              <a:defRPr spc="-154" sz="7735"/>
            </a:lvl1pPr>
          </a:lstStyle>
          <a:p>
            <a:pPr/>
            <a:r>
              <a:t>Gauge transformations and connection matrices</a:t>
            </a:r>
          </a:p>
        </p:txBody>
      </p:sp>
      <p:sp>
        <p:nvSpPr>
          <p:cNvPr id="251" name="For   with   and   a  -basis of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defTabSz="668655">
              <a:defRPr sz="4455"/>
            </a:pPr>
            <a:r>
              <a:t>For </a:t>
            </a:r>
            <a14:m>
              <m:oMath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with </a:t>
            </a:r>
            <a14:m>
              <m:oMath>
                <m:r>
                  <m:rPr>
                    <m:sty m:val="p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rank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</m:oMath>
            </a14:m>
            <a:r>
              <a:t> and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a </a:t>
            </a:r>
            <a14:m>
              <m:oMath>
                <m:r>
                  <m:rPr>
                    <m:sty m:val="p"/>
                    <m:scr m:val="double-struck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-basis of </a:t>
            </a:r>
            <a14:m>
              <m:oMath>
                <m:f>
                  <m:fPr>
                    <m:ctrlP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num>
                  <m:den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endParaRPr sz="5500"/>
          </a:p>
        </p:txBody>
      </p:sp>
      <p:sp>
        <p:nvSpPr>
          <p:cNvPr id="252" name="If  , for  , then   satisfies a Pfaffian system:                                             ,                         for  ,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If </a:t>
            </a:r>
            <a14:m>
              <m:oMath>
                <m:limUp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li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˜</m:t>
                    </m:r>
                  </m:lim>
                </m:limUp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, for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GL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sub>
                </m:sSub>
                <m:d>
                  <m:d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t>, then </a:t>
            </a:r>
            <a14:m>
              <m:oMath>
                <m:limUp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li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˜</m:t>
                    </m:r>
                  </m:lim>
                </m:limUpp>
              </m:oMath>
            </a14:m>
            <a:r>
              <a:t> satisfies a Pfaffian system:</a:t>
            </a:r>
            <a:br/>
            <a:r>
              <a:t>           </a:t>
            </a:r>
            <a:br/>
            <a:r>
              <a:t>                             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limUp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li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˜</m:t>
                    </m:r>
                  </m:lim>
                </m:limUp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limUp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lim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˜</m:t>
                        </m:r>
                      </m:lim>
                    </m:limUpp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limUp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li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˜</m:t>
                    </m:r>
                  </m:lim>
                </m:limUpp>
              </m:oMath>
            </a14:m>
            <a:r>
              <a:t> ,                         for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,</a:t>
            </a:r>
          </a:p>
          <a:p>
            <a:pPr/>
            <a:r>
              <a:t>The gauge-transformed matrices </a:t>
            </a:r>
            <a14:m>
              <m:oMath>
                <m:sSub>
                  <m:e>
                    <m:limUp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lim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˜</m:t>
                        </m:r>
                      </m:lim>
                    </m:limUpp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are given by:</a:t>
            </a:r>
            <a:br/>
            <a:br/>
            <a:r>
              <a:t>                                    </a:t>
            </a:r>
            <a14:m>
              <m:oMath>
                <m:sSub>
                  <m:e>
                    <m:limUp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lim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˜</m:t>
                        </m:r>
                      </m:lim>
                    </m:limUpp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s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p>
                </m:s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num>
                  <m:den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den>
                </m:f>
                <m:s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p>
                </m:s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</m:oMath>
            </a14:m>
            <a:r>
              <a:t>    for  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.</m:t>
                </m:r>
              </m:oMath>
            </a14:m>
          </a:p>
          <a:p>
            <a:pPr/>
            <a:r>
              <a:t>Remark: The above transformation ensures that the </a:t>
            </a:r>
            <a14:m>
              <m:oMath>
                <m:sSub>
                  <m:e>
                    <m:limUp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lim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˜</m:t>
                        </m:r>
                      </m:lim>
                    </m:limUpp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satisfy the integrability conditions.</a:t>
            </a:r>
          </a:p>
        </p:txBody>
      </p:sp>
      <p:sp>
        <p:nvSpPr>
          <p:cNvPr id="2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Method 2: Multiplication matric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1755604">
              <a:defRPr spc="-122" sz="6120"/>
            </a:pPr>
            <a:r>
              <a:t>Method 2: Multiplication matrices </a:t>
            </a:r>
            <a14:m>
              <m:oMath>
                <m:sSub>
                  <m:e>
                    <m:r>
                      <a:rPr xmlns:a="http://schemas.openxmlformats.org/drawingml/2006/main" sz="7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sSub>
                      <m:e>
                        <m:r>
                          <m:rPr>
                            <m:sty m:val="p"/>
                          </m:rPr>
                          <a:rPr xmlns:a="http://schemas.openxmlformats.org/drawingml/2006/main" sz="7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∂</m:t>
                        </m:r>
                      </m:e>
                      <m:sub>
                        <m:r>
                          <a:rPr xmlns:a="http://schemas.openxmlformats.org/drawingml/2006/main" sz="7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sub>
                </m:sSub>
              </m:oMath>
            </a14:m>
            <a:endParaRPr sz="8500"/>
          </a:p>
        </p:txBody>
      </p:sp>
      <p:sp>
        <p:nvSpPr>
          <p:cNvPr id="256" name="For    with  , and   a  -basis of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defTabSz="668655">
              <a:defRPr sz="4455"/>
            </a:pPr>
            <a:r>
              <a:t>For </a:t>
            </a:r>
            <a14:m>
              <m:oMath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 with </a:t>
            </a:r>
            <a14:m>
              <m:oMath>
                <m:r>
                  <m:rPr>
                    <m:sty m:val="p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rank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</m:oMath>
            </a14:m>
            <a:r>
              <a:t>, and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 a </a:t>
            </a:r>
            <a14:m>
              <m:oMath>
                <m:r>
                  <m:rPr>
                    <m:sty m:val="p"/>
                    <m:scr m:val="double-struck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-basis of </a:t>
            </a:r>
            <a14:m>
              <m:oMath>
                <m:f>
                  <m:fPr>
                    <m:ctrlP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num>
                  <m:den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endParaRPr sz="5500"/>
          </a:p>
        </p:txBody>
      </p:sp>
      <p:sp>
        <p:nvSpPr>
          <p:cNvPr id="257" name="We can encode the of left-multiplication by   on   by matrices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81584" indent="-481584" defTabSz="1926287">
              <a:spcBef>
                <a:spcPts val="3500"/>
              </a:spcBef>
              <a:defRPr sz="3792"/>
            </a:pPr>
            <a:r>
              <a:t>We can encode the of left-multiplication by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on </a:t>
            </a:r>
            <a14:m>
              <m:oMath>
                <m:f>
                  <m:fPr>
                    <m:ctrlP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num>
                  <m:den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r>
              <a:t> by matrices </a:t>
            </a:r>
            <a14:m>
              <m:oMath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sSub>
                      <m:e>
                        <m:r>
                          <m:rPr>
                            <m:sty m:val="p"/>
                          </m:rP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∂</m:t>
                        </m:r>
                      </m:e>
                      <m:sub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Mat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sub>
                </m:sSub>
                <m:d>
                  <m:dPr>
                    <m:ctrlP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t>. </a:t>
            </a:r>
          </a:p>
          <a:p>
            <a:pPr marL="481584" indent="-481584" defTabSz="1926287">
              <a:spcBef>
                <a:spcPts val="3500"/>
              </a:spcBef>
              <a:defRPr sz="3792"/>
            </a:pPr>
            <a:r>
              <a:t>To obtain </a:t>
            </a:r>
            <a14:m>
              <m:oMath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sSub>
                      <m:e>
                        <m:r>
                          <m:rPr>
                            <m:sty m:val="p"/>
                          </m:rP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∂</m:t>
                        </m:r>
                      </m:e>
                      <m:sub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sub>
                </m:sSub>
              </m:oMath>
            </a14:m>
            <a:r>
              <a:t>, note that we can write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Upp>
                  <m:e>
                    <m:limLow>
                      <m:e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lim>
                    </m:limLow>
                  </m:e>
                  <m:lim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</m:lim>
                </m:limUpp>
                <m:sSubSup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</m:sub>
                  <m:sup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bSup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t>, with </a:t>
            </a:r>
            <a14:m>
              <m:oMath>
                <m:sSubSup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</m:sub>
                  <m:sup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bSup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. The </a:t>
            </a:r>
            <a14:m>
              <m:oMath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t>-th column of </a:t>
            </a:r>
            <a14:m>
              <m:oMath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sSub>
                      <m:e>
                        <m:r>
                          <m:rPr>
                            <m:sty m:val="p"/>
                          </m:rP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∂</m:t>
                        </m:r>
                      </m:e>
                      <m:sub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sub>
                </m:sSub>
              </m:oMath>
            </a14:m>
            <a:r>
              <a:t> is given by </a:t>
            </a:r>
            <a14:m>
              <m:oMath>
                <m:sSup>
                  <m:e>
                    <m:d>
                      <m:dPr>
                        <m:ctrlP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e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b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k</m:t>
                            </m:r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Sup>
                          <m:e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b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k</m:t>
                            </m:r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…</m:t>
                        </m:r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Sup>
                          <m:e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b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k</m:t>
                            </m:r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sub>
                          <m:sup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45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</m:e>
                    </m:d>
                  </m:e>
                  <m:sup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⊤</m:t>
                    </m:r>
                  </m:sup>
                </m:sSup>
              </m:oMath>
            </a14:m>
            <a:r>
              <a:t>.</a:t>
            </a:r>
          </a:p>
          <a:p>
            <a:pPr marL="481584" indent="-481584" defTabSz="1926287">
              <a:spcBef>
                <a:spcPts val="3500"/>
              </a:spcBef>
              <a:defRPr sz="3792"/>
            </a:pPr>
            <a:r>
              <a:t>These matrices satisfy the </a:t>
            </a:r>
            <a:r>
              <a:rPr u="sng"/>
              <a:t>integrability conditions</a:t>
            </a:r>
            <a:r>
              <a:t>:</a:t>
            </a:r>
            <a:br>
              <a:rPr u="sng"/>
            </a:br>
            <a:r>
              <a:t>                              </a:t>
            </a:r>
            <a:br/>
            <a:r>
              <a:t>                                 </a:t>
            </a:r>
            <a14:m>
              <m:oMath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sSub>
                      <m:e>
                        <m:r>
                          <m:rPr>
                            <m:sty m:val="p"/>
                          </m:rP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∂</m:t>
                        </m:r>
                      </m:e>
                      <m:sub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sSub>
                      <m:e>
                        <m:r>
                          <m:rPr>
                            <m:sty m:val="p"/>
                          </m:rP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∂</m:t>
                        </m:r>
                      </m:e>
                      <m:sub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</m:sub>
                    </m:sSub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</m:oMath>
            </a14:m>
            <a:r>
              <a:t>   for  </a:t>
            </a:r>
            <a14:m>
              <m:oMath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.</a:t>
            </a:r>
          </a:p>
          <a:p>
            <a:pPr marL="481584" indent="-481584" defTabSz="1926287">
              <a:spcBef>
                <a:spcPts val="3500"/>
              </a:spcBef>
              <a:defRPr sz="3792"/>
            </a:pPr>
            <a:r>
              <a:t>Multiplication matrices related to connection matrices by a transpose:</a:t>
            </a:r>
            <a:br/>
            <a:br/>
            <a:r>
              <a:t>                                           </a:t>
            </a:r>
            <a14:m>
              <m:oMath>
                <m:sSubSup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sSub>
                      <m:e>
                        <m:r>
                          <m:rPr>
                            <m:sty m:val="p"/>
                          </m:rP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∂</m:t>
                        </m:r>
                      </m:e>
                      <m:sub>
                        <m:r>
                          <a:rPr xmlns:a="http://schemas.openxmlformats.org/drawingml/2006/main" sz="45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sub>
                  <m:sup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⊤</m:t>
                    </m:r>
                  </m:sup>
                </m:sSubSup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45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.</m:t>
                </m:r>
              </m:oMath>
            </a14:m>
            <a:r>
              <a:t>      </a:t>
            </a:r>
            <a:endParaRPr sz="4800"/>
          </a:p>
        </p:txBody>
      </p:sp>
      <p:sp>
        <p:nvSpPr>
          <p:cNvPr id="2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7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Order ideals and their border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Order ideals and their borders</a:t>
            </a:r>
          </a:p>
        </p:txBody>
      </p:sp>
      <p:sp>
        <p:nvSpPr>
          <p:cNvPr id="261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62" name="Definition: The border of   is denoted by  , and is given by: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 u="sng"/>
              <a:t>Definition</a:t>
            </a:r>
            <a:r>
              <a:t>: The </a:t>
            </a:r>
            <a:r>
              <a:rPr u="sng"/>
              <a:t>border</a:t>
            </a:r>
            <a:r>
              <a:t> of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is denoted by </a:t>
            </a:r>
            <a14:m>
              <m:oMath>
                <m:r>
                  <m:rPr>
                    <m:sty m:val="p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∂</m:t>
                </m:r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, and is given by:</a:t>
            </a:r>
            <a:br/>
            <a14:m>
              <m:oMath>
                <m:r>
                  <m:rPr>
                    <m:sty m:val="p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∂</m:t>
                </m:r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sSub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∪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p>
                    </m:sSubSup>
                    <m:sSub>
                      <m:e>
                        <m:r>
                          <m:rPr>
                            <m:sty m:val="p"/>
                          </m:rP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∂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m:rPr>
                        <m:scr m:val="script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e>
                </m:d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∖</m:t>
                </m:r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.  </a:t>
            </a:r>
            <a:br/>
            <a:br/>
            <a:br/>
            <a:br/>
          </a:p>
          <a:p>
            <a:pPr/>
            <a:r>
              <a:t>Intuition: In the 2-variable case, if an</a:t>
            </a:r>
            <a:br/>
            <a:r>
              <a:t>order ideal contains a monomial </a:t>
            </a:r>
            <a14:m>
              <m:oMath>
                <m:sSubSup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p>
                </m:sSubSup>
                <m:sSubSup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sup>
                </m:sSubSup>
              </m:oMath>
            </a14:m>
            <a:r>
              <a:t>, it</a:t>
            </a:r>
            <a:br/>
            <a:r>
              <a:t>also contains all monomials to the left</a:t>
            </a:r>
            <a:br/>
            <a:r>
              <a:t>of and below </a:t>
            </a:r>
            <a14:m>
              <m:oMath>
                <m:sSubSup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p>
                </m:sSubSup>
                <m:sSubSup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sup>
                </m:sSubSup>
              </m:oMath>
            </a14:m>
            <a:r>
              <a:t>.</a:t>
            </a:r>
          </a:p>
        </p:txBody>
      </p:sp>
      <p:sp>
        <p:nvSpPr>
          <p:cNvPr id="263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266" name="Group"/>
          <p:cNvGrpSpPr/>
          <p:nvPr/>
        </p:nvGrpSpPr>
        <p:grpSpPr>
          <a:xfrm>
            <a:off x="2159294" y="5280410"/>
            <a:ext cx="20166306" cy="8240003"/>
            <a:chOff x="0" y="0"/>
            <a:chExt cx="20166305" cy="8240002"/>
          </a:xfrm>
        </p:grpSpPr>
        <p:pic>
          <p:nvPicPr>
            <p:cNvPr id="264" name="Borders_02.pdf" descr="Borders_02.pdf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1926303" y="0"/>
              <a:ext cx="8240003" cy="82400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65" name="Example: For    the border is given by    ."/>
            <p:cNvSpPr txBox="1"/>
            <p:nvPr/>
          </p:nvSpPr>
          <p:spPr>
            <a:xfrm>
              <a:off x="0" y="518088"/>
              <a:ext cx="11023012" cy="267780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1" marL="1219200" indent="-609600">
                <a:buSzPct val="123000"/>
                <a:buChar char="•"/>
              </a:pPr>
              <a:r>
                <a:t>Example: For </a:t>
              </a:r>
              <a14:m>
                <m:oMath>
                  <m:r>
                    <m:rPr>
                      <m:scr m:val="script"/>
                    </m:rP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{</m:t>
                  </m:r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1,</m:t>
                  </m:r>
                  <m:sSub>
                    <m:e>
                      <m:r>
                        <m:rPr>
                          <m:sty m:val="p"/>
                        </m:r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sub>
                  </m:sSub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m:rPr>
                          <m:sty m:val="p"/>
                        </m:r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</m:sSub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m:rPr>
                          <m:sty m:val="p"/>
                        </m:r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sub>
                  </m:sSub>
                  <m:sSub>
                    <m:e>
                      <m:r>
                        <m:rPr>
                          <m:sty m:val="p"/>
                        </m:r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</m:sSub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}</m:t>
                  </m:r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</m:oMath>
              </a14:m>
              <a:br/>
              <a:r>
                <a:t> the border is given by </a:t>
              </a:r>
              <a:br/>
              <a:r>
                <a:t> </a:t>
              </a:r>
              <a14:m>
                <m:oMath>
                  <m:r>
                    <m:rPr>
                      <m:sty m:val="p"/>
                    </m:rP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∂</m:t>
                  </m:r>
                  <m:r>
                    <m:rPr>
                      <m:scr m:val="script"/>
                    </m:rP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{</m:t>
                  </m:r>
                  <m:sSubSup>
                    <m:e>
                      <m:r>
                        <m:rPr>
                          <m:sty m:val="p"/>
                        </m:r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sub>
                    <m:sup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Sup>
                    <m:e>
                      <m:r>
                        <m:rPr>
                          <m:sty m:val="p"/>
                        </m:r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sub>
                    <m:sup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sSub>
                    <m:e>
                      <m:r>
                        <m:rPr>
                          <m:sty m:val="p"/>
                        </m:r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</m:sSub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m:rPr>
                          <m:sty m:val="p"/>
                        </m:r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sub>
                  </m:sSub>
                  <m:sSubSup>
                    <m:e>
                      <m:r>
                        <m:rPr>
                          <m:sty m:val="p"/>
                        </m:r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  <m:sup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Sup>
                    <m:e>
                      <m:r>
                        <m:rPr>
                          <m:sty m:val="p"/>
                        </m:r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  <m:sup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}</m:t>
                  </m:r>
                </m:oMath>
              </a14:m>
              <a:r>
                <a:t>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2" grpId="1"/>
      <p:bldP build="whole" bldLvl="1" animBg="1" rev="0" advAuto="0" spid="266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Border prebases in the rational Weyl algebr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413955">
              <a:defRPr spc="-168" sz="8415"/>
            </a:lvl1pPr>
          </a:lstStyle>
          <a:p>
            <a:pPr/>
            <a:r>
              <a:t>Border prebases in the rational Weyl algebra</a:t>
            </a:r>
          </a:p>
        </p:txBody>
      </p:sp>
      <p:sp>
        <p:nvSpPr>
          <p:cNvPr id="269" name="For   an order ideal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For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an order ideal</a:t>
            </a:r>
          </a:p>
        </p:txBody>
      </p:sp>
      <p:sp>
        <p:nvSpPr>
          <p:cNvPr id="270" name="Let   and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66927" indent="-566927" defTabSz="2267655">
              <a:spcBef>
                <a:spcPts val="4100"/>
              </a:spcBef>
              <a:defRPr sz="4464"/>
            </a:pPr>
            <a:r>
              <a:t>Let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 and </a:t>
            </a:r>
            <a14:m>
              <m:oMath>
                <m:r>
                  <m:rPr>
                    <m:sty m:val="p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∂</m:t>
                </m:r>
                <m:r>
                  <m:rPr>
                    <m:scr m:val="script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.</a:t>
            </a:r>
          </a:p>
          <a:p>
            <a:pPr marL="566927" indent="-566927" defTabSz="2267655">
              <a:spcBef>
                <a:spcPts val="4100"/>
              </a:spcBef>
              <a:defRPr sz="4464"/>
            </a:pPr>
            <a:r>
              <a:t>An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rPr u="sng"/>
              <a:t>-border prebasis</a:t>
            </a:r>
            <a:r>
              <a:t> </a:t>
            </a:r>
            <a14:m>
              <m:oMath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is of the form </a:t>
            </a:r>
            <a14:m>
              <m:oMath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, where</a:t>
            </a:r>
            <a:br/>
            <a:br/>
            <a:r>
              <a:t>                                       </a:t>
            </a:r>
            <a14:m>
              <m:oMath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limUpp>
                  <m:e>
                    <m:limLow>
                      <m:e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lim>
                    </m:limLow>
                  </m:e>
                  <m:lim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lim>
                </m:limUpp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</m:oMath>
            </a14:m>
            <a:r>
              <a:t>     </a:t>
            </a:r>
            <a:br/>
            <a:r>
              <a:t>where </a:t>
            </a:r>
            <a14:m>
              <m:oMath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.</m:t>
                </m:r>
              </m:oMath>
            </a14:m>
            <a:r>
              <a:t> </a:t>
            </a:r>
          </a:p>
          <a:p>
            <a:pPr marL="566927" indent="-566927" defTabSz="2267655">
              <a:spcBef>
                <a:spcPts val="4100"/>
              </a:spcBef>
              <a:defRPr sz="4464"/>
            </a:pPr>
            <a:r>
              <a:t>We can read off </a:t>
            </a:r>
            <a:r>
              <a:rPr i="1" u="sng"/>
              <a:t>formal</a:t>
            </a:r>
            <a:r>
              <a:rPr i="1"/>
              <a:t> </a:t>
            </a:r>
            <a:r>
              <a:t>multiplication matrices </a:t>
            </a:r>
            <a14:m>
              <m:oMath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sSub>
                      <m:e>
                        <m:r>
                          <m:rPr>
                            <m:sty m:val="p"/>
                          </m:rP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∂</m:t>
                        </m:r>
                      </m:e>
                      <m:sub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sub>
                </m:sSub>
              </m:oMath>
            </a14:m>
            <a:r>
              <a:t> , </a:t>
            </a:r>
            <a14:m>
              <m:oMath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. These encode left-multiplication by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on </a:t>
            </a:r>
            <a14:m>
              <m:oMath>
                <m:f>
                  <m:fPr>
                    <m:ctrlP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num>
                  <m:den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r>
              <a:t>, where </a:t>
            </a:r>
            <a14:m>
              <m:oMath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, under the assumption that the residue classes of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form a basis of </a:t>
            </a:r>
            <a14:m>
              <m:oMath>
                <m:f>
                  <m:fPr>
                    <m:ctrlP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num>
                  <m:den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r>
              <a:t>. The entries in </a:t>
            </a:r>
            <a14:m>
              <m:oMath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sSub>
                      <m:e>
                        <m:r>
                          <m:rPr>
                            <m:sty m:val="p"/>
                          </m:rP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∂</m:t>
                        </m:r>
                      </m:e>
                      <m:sub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sub>
                </m:sSub>
              </m:oMath>
            </a14:m>
            <a:r>
              <a:t> are either 0, 1 or some </a:t>
            </a:r>
            <a14:m>
              <m:oMath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sub>
                </m:sSub>
              </m:oMath>
            </a14:m>
            <a:r>
              <a:t>.</a:t>
            </a:r>
            <a:endParaRPr sz="4800"/>
          </a:p>
        </p:txBody>
      </p:sp>
      <p:sp>
        <p:nvSpPr>
          <p:cNvPr id="271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72" name="Line"/>
          <p:cNvSpPr/>
          <p:nvPr/>
        </p:nvSpPr>
        <p:spPr>
          <a:xfrm>
            <a:off x="9161540" y="7881718"/>
            <a:ext cx="660305" cy="1"/>
          </a:xfrm>
          <a:prstGeom prst="line">
            <a:avLst/>
          </a:prstGeom>
          <a:ln w="101600">
            <a:solidFill>
              <a:srgbClr val="B3B3F9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2" grpId="2"/>
      <p:bldP build="p" bldLvl="5" animBg="1" rev="0" advAuto="0" spid="270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Border bases in the rational Weyl algebr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Border bases in the rational Weyl algebra</a:t>
            </a:r>
          </a:p>
        </p:txBody>
      </p:sp>
      <p:sp>
        <p:nvSpPr>
          <p:cNvPr id="275" name="For   an order ideal with   ,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defTabSz="668655">
              <a:defRPr sz="4455"/>
            </a:pPr>
            <a:r>
              <a:t>For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an order ideal with </a:t>
            </a:r>
            <a14:m>
              <m:oMath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m:rPr>
                    <m:scr m:val="script"/>
                  </m:rP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</m:oMath>
            </a14:m>
            <a:r>
              <a:t> , </a:t>
            </a:r>
            <a14:m>
              <m:oMath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sSub>
                  <m:e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endParaRPr sz="5500"/>
          </a:p>
        </p:txBody>
      </p:sp>
      <p:sp>
        <p:nvSpPr>
          <p:cNvPr id="276" name="Let   be an  -border prebasis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Let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be an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-border prebasis.</a:t>
            </a:r>
          </a:p>
          <a:p>
            <a:pPr/>
            <a:r>
              <a:rPr u="sng"/>
              <a:t>Definition:</a:t>
            </a:r>
            <a:r>
              <a:t> an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-border prebasis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</m:oMath>
            </a14:m>
            <a:r>
              <a:t> is an 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rPr u="sng"/>
              <a:t>-border basis</a:t>
            </a:r>
            <a:r>
              <a:t> if the residue classes of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form a </a:t>
            </a:r>
            <a14:m>
              <m:oMath>
                <m:r>
                  <m:rPr>
                    <m:sty m:val="p"/>
                    <m:scr m:val="double-struck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-basis of </a:t>
            </a:r>
            <a14:m>
              <m:oMath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num>
                  <m:den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den>
                </m:f>
              </m:oMath>
            </a14:m>
            <a:r>
              <a:t>. </a:t>
            </a:r>
          </a:p>
          <a:p>
            <a:pPr lvl="1"/>
            <a:r>
              <a:t>Remark. If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</m:oMath>
            </a14:m>
            <a:r>
              <a:t> is an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-border basis, it generates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</m:oMath>
            </a14:m>
            <a:r>
              <a:t>. We write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e>
                  <m:sub>
                    <m:r>
                      <m:rPr>
                        <m:scr m:val="script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.</a:t>
            </a:r>
          </a:p>
          <a:p>
            <a:pPr/>
            <a:r>
              <a:rPr u="sng"/>
              <a:t>Theorem (R, Sattelberger '25):</a:t>
            </a:r>
            <a:r>
              <a:t> An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-border prebasis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</m:oMath>
            </a14:m>
            <a:r>
              <a:t> is an 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-border basis if, and only if, the formal multiplication matrices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sSub>
                      <m:e>
                        <m:r>
                          <m:rPr>
                            <m:sty m:val="p"/>
                          </m:rP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∂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sub>
                </m:sSub>
              </m:oMath>
            </a14:m>
            <a:r>
              <a:t> satisfy the integrability conditions.</a:t>
            </a:r>
          </a:p>
        </p:txBody>
      </p:sp>
      <p:sp>
        <p:nvSpPr>
          <p:cNvPr id="277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7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art 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Part I</a:t>
            </a:r>
          </a:p>
        </p:txBody>
      </p:sp>
      <p:sp>
        <p:nvSpPr>
          <p:cNvPr id="179" name="Commutative Algebra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Commutative Algebra</a:t>
            </a:r>
          </a:p>
        </p:txBody>
      </p:sp>
      <p:sp>
        <p:nvSpPr>
          <p:cNvPr id="180" name="Slide Number"/>
          <p:cNvSpPr txBox="1"/>
          <p:nvPr>
            <p:ph type="sldNum" sz="quarter" idx="2"/>
          </p:nvPr>
        </p:nvSpPr>
        <p:spPr>
          <a:xfrm>
            <a:off x="12022683" y="12907466"/>
            <a:ext cx="326137" cy="54813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art 3: The Sunrise integra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Part 3: The Sunrise integral</a:t>
            </a:r>
          </a:p>
        </p:txBody>
      </p:sp>
      <p:sp>
        <p:nvSpPr>
          <p:cNvPr id="280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1" name="Slide bullet text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2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The Sunrise integral famil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Sunrise integral family</a:t>
            </a:r>
          </a:p>
        </p:txBody>
      </p:sp>
      <p:sp>
        <p:nvSpPr>
          <p:cNvPr id="285" name="In dimension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In dimension </a:t>
            </a:r>
            <a14:m>
              <m:oMath>
                <m:r>
                  <a:rPr xmlns:a="http://schemas.openxmlformats.org/drawingml/2006/main" sz="5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</m:oMath>
            </a14:m>
          </a:p>
        </p:txBody>
      </p:sp>
      <p:sp>
        <p:nvSpPr>
          <p:cNvPr id="286" name="The unequal-mass Sunrise integrals belongs to the Feynman integral family   given by:    ,  where  ,  ,  , and we integrate over the loop momenta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unequal-mass Sunrise integrals belongs to the Feynman integral family </a:t>
            </a:r>
            <a14:m>
              <m:oMath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sub>
                </m:sSub>
              </m:oMath>
            </a14:m>
            <a:r>
              <a:t> given by:</a:t>
            </a:r>
            <a:br/>
            <a:br/>
            <a14:m>
              <m:oMath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∫</m:t>
                </m:r>
                <m:limUpp>
                  <m:e>
                    <m:limLow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∏</m:t>
                        </m:r>
                      </m:e>
                      <m:lim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lim>
                    </m:limLow>
                  </m:e>
                  <m:li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lim>
                </m:limUpp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sSup>
                      <m:e>
                        <m:r>
                          <m:rPr>
                            <m:sty m:val="p"/>
                          </m:rP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sup>
                    </m:sSup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</m:sub>
                    </m:sSub>
                  </m:num>
                  <m:den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s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e>
                      <m:sup>
                        <m:f>
                          <m:fPr>
                            <m:ctrlP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lin"/>
                          </m:fPr>
                          <m:num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num>
                          <m:den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den>
                </m:f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  <m:s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sSub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ν</m:t>
                            </m:r>
                          </m:e>
                          <m:sub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sup>
                    </m:s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  <m:s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sSub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ν</m:t>
                            </m:r>
                          </m:e>
                          <m:sub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sup>
                    </m:sSup>
                  </m:num>
                  <m:den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sSub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sSub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ν</m:t>
                            </m:r>
                          </m:e>
                          <m:sub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</m:s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sSub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sSub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ν</m:t>
                            </m:r>
                          </m:e>
                          <m:sub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sSub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sSub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ν</m:t>
                            </m:r>
                          </m:e>
                          <m:sub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sup>
                    </m:sSup>
                  </m:den>
                </m:f>
              </m:oMath>
            </a14:m>
            <a:r>
              <a:t> ,</a:t>
            </a:r>
            <a:br/>
            <a:br/>
            <a:r>
              <a:t>where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ν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t>,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</m:oMath>
            </a14:m>
            <a:r>
              <a:t>,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p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1,3</m:t>
                    </m:r>
                  </m:sup>
                </m:sSup>
              </m:oMath>
            </a14:m>
            <a:r>
              <a:t>, and we integrate over the loop momenta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p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1,3</m:t>
                    </m:r>
                  </m:sup>
                </m:sSup>
              </m:oMath>
            </a14:m>
            <a:r>
              <a:t>. </a:t>
            </a:r>
          </a:p>
          <a:p>
            <a:pPr/>
            <a:r>
              <a:t>We have </a:t>
            </a:r>
            <a14:m>
              <m:oMath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ν</m:t>
                        </m:r>
                      </m:e>
                      <m:sub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;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.</m:t>
                </m:r>
              </m:oMath>
            </a14:m>
          </a:p>
        </p:txBody>
      </p:sp>
      <p:sp>
        <p:nvSpPr>
          <p:cNvPr id="287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he Sunrise integra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Sunrise integral</a:t>
            </a:r>
          </a:p>
        </p:txBody>
      </p:sp>
      <p:sp>
        <p:nvSpPr>
          <p:cNvPr id="290" name="In dimension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In dimension </a:t>
            </a:r>
            <a14:m>
              <m:oMath>
                <m:r>
                  <a:rPr xmlns:a="http://schemas.openxmlformats.org/drawingml/2006/main" sz="5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</m:oMath>
            </a14:m>
          </a:p>
        </p:txBody>
      </p:sp>
      <p:sp>
        <p:nvSpPr>
          <p:cNvPr id="291" name="The sunrise integral   is the integral corresponding to the Feynman diagram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sunrise integral </a:t>
            </a:r>
            <a14:m>
              <m:oMath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1,1,1,0,0</m:t>
                    </m:r>
                  </m:sub>
                </m:sSub>
              </m:oMath>
            </a14:m>
            <a:r>
              <a:t> is the integral corresponding to the Feynman diagram:</a:t>
            </a:r>
            <a:br/>
            <a:r>
              <a:t>                                   </a:t>
            </a:r>
          </a:p>
          <a:p>
            <a:pPr/>
            <a:r>
              <a:t>For convenience, we will use the variables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.</a:t>
            </a:r>
          </a:p>
          <a:p>
            <a:pPr/>
            <a:r>
              <a:t>We will work over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.</a:t>
            </a:r>
          </a:p>
        </p:txBody>
      </p:sp>
      <p:pic>
        <p:nvPicPr>
          <p:cNvPr id="292" name="sunrise.pdf" descr="sunris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06500" y="3710692"/>
            <a:ext cx="6921939" cy="3460970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A differential equation for the Sunrise integra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365188">
              <a:defRPr spc="-164" sz="8245"/>
            </a:lvl1pPr>
          </a:lstStyle>
          <a:p>
            <a:pPr/>
            <a:r>
              <a:t>A differential equation for the Sunrise integral</a:t>
            </a:r>
          </a:p>
        </p:txBody>
      </p:sp>
      <p:sp>
        <p:nvSpPr>
          <p:cNvPr id="296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7" name="Following [Maggio, Sohnle, 2504.17757], the sunrise integral sits in a vector of 7 masters integrals:   . 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91312" indent="-591312" defTabSz="2365188">
              <a:spcBef>
                <a:spcPts val="4300"/>
              </a:spcBef>
              <a:defRPr sz="4656"/>
            </a:pPr>
            <a:r>
              <a:t>Following [Maggio, Sohnle, 2504.17757], the sunrise integral sits in a vector of 7 </a:t>
            </a:r>
            <a:r>
              <a:rPr u="sng"/>
              <a:t>masters integrals:</a:t>
            </a:r>
            <a:br>
              <a:rPr u="sng"/>
            </a:br>
            <a:br>
              <a:rPr u="sng"/>
            </a:br>
            <a14:m>
              <m:oMath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1,1,0,0,0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1,0,1,0,0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0,1,1,0,0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1,1,1,0,0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2,1,1,0,0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1,2,1,0,0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.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1,1,2,0,0</m:t>
                    </m:r>
                  </m:sub>
                </m:sSub>
                <m:sSup>
                  <m:e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  <m:sup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⊤</m:t>
                    </m:r>
                  </m:sup>
                </m:sSup>
              </m:oMath>
            </a14:m>
            <a:r>
              <a:rPr sz="4365"/>
              <a:t>.</a:t>
            </a:r>
            <a:br>
              <a:rPr sz="4365"/>
            </a:br>
            <a:br>
              <a:rPr sz="4365"/>
            </a:br>
            <a14:m>
              <m:oMath>
                <m:phant>
                  <m:phantPr>
                    <m:ctrl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show m:val="off"/>
                  </m:phantPr>
                  <m:e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</m:phant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6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cr m:val="script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</m:t>
                    </m:r>
                  </m:sub>
                </m:sSub>
                <m:sSup>
                  <m:e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  <m:sup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⊤</m:t>
                    </m:r>
                  </m:sup>
                </m:sSup>
              </m:oMath>
            </a14:m>
            <a:r>
              <a:rPr sz="4365"/>
              <a:t>.</a:t>
            </a:r>
            <a:br>
              <a:rPr sz="4365"/>
            </a:br>
            <a:endParaRPr sz="4365"/>
          </a:p>
          <a:p>
            <a:pPr marL="554355" indent="-554355" defTabSz="2365188">
              <a:spcBef>
                <a:spcPts val="4300"/>
              </a:spcBef>
              <a:defRPr sz="4656"/>
            </a:pPr>
            <a:r>
              <a:rPr sz="4365"/>
              <a:t>The Pfaffian system is of the form</a:t>
            </a:r>
            <a:br>
              <a:rPr sz="4365"/>
            </a:br>
            <a:br>
              <a:rPr sz="4365"/>
            </a:br>
            <a:r>
              <a:rPr sz="4365"/>
              <a:t>                                                     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⋅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</m:oMath>
            </a14:m>
            <a:r>
              <a:rPr sz="4365"/>
              <a:t>                     for </a:t>
            </a:r>
            <a14:m>
              <m:oMath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0,1,2,3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</m:oMath>
            </a14:m>
            <a:r>
              <a:rPr sz="4365"/>
              <a:t>  </a:t>
            </a:r>
            <a:br>
              <a:rPr sz="4365"/>
            </a:br>
            <a:br>
              <a:rPr sz="4365"/>
            </a:br>
            <a:r>
              <a:rPr sz="4365"/>
              <a:t>where </a:t>
            </a:r>
            <a14:m>
              <m:oMath>
                <m:sSub>
                  <m:e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Mat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</m:t>
                    </m:r>
                  </m:sub>
                </m:sSub>
                <m:d>
                  <m:dPr>
                    <m:ctrl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rPr sz="4365"/>
              <a:t>.</a:t>
            </a:r>
            <a:endParaRPr sz="4500"/>
          </a:p>
        </p:txBody>
      </p:sp>
      <p:sp>
        <p:nvSpPr>
          <p:cNvPr id="29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A change of basis fo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 change of basis for </a:t>
            </a:r>
            <a14:m>
              <m:oMath>
                <m:r>
                  <a:rPr xmlns:a="http://schemas.openxmlformats.org/drawingml/2006/main" sz="8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</a:p>
        </p:txBody>
      </p:sp>
      <p:sp>
        <p:nvSpPr>
          <p:cNvPr id="301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02" name="We now consider the following change of basis for  :                                               where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54736" indent="-554736" defTabSz="2218888">
              <a:spcBef>
                <a:spcPts val="4000"/>
              </a:spcBef>
              <a:defRPr sz="4368"/>
            </a:pPr>
            <a:r>
              <a:t>We now consider the following change of basis for </a:t>
            </a:r>
            <a14:m>
              <m:oMath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:</a:t>
            </a:r>
            <a:br/>
            <a:br/>
            <a:r>
              <a:t>                                         </a:t>
            </a:r>
            <a14:m>
              <m:oMath>
                <m:limUpp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lim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˜</m:t>
                    </m:r>
                  </m:lim>
                </m:limUpp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m>
                      <m:mPr>
                        <m:ctrlP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baseJc m:val="center"/>
                        <m:plcHide m:val="on"/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</m:mP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ty m:val="p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ty m:val="p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ty m:val="p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ty m:val="p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ty m:val="p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ty m:val="p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ty m:val="p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Sup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ty m:val="p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  <m:sup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  <m:e/>
                      </m:mr>
                    </m:m>
                  </m:e>
                </m:d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m:rPr>
                        <m:nor/>
                      </m:rP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sunrise</m:t>
                    </m:r>
                  </m:sub>
                </m:sSub>
                <m:d>
                  <m:dPr>
                    <m:ctrlP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m>
                      <m:mPr>
                        <m:ctrlP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baseJc m:val="center"/>
                        <m:plcHide m:val="on"/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</m:mP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e>
                        <m:e/>
                      </m:mr>
                      <m:mr>
                        <m:e>
                          <m:sSub>
                            <m:e>
                              <m:argPr>
                                <m:scrLvl m:val="0"/>
                              </m:argPr>
                              <m:r>
                                <m:rPr>
                                  <m:scr m:val="script"/>
                                </m:rP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3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b>
                          </m:sSub>
                        </m:e>
                        <m:e/>
                      </m:mr>
                    </m:m>
                  </m:e>
                </m:d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</m:oMath>
            </a14:m>
            <a:br>
              <a:rPr sz="3185"/>
            </a:br>
            <a:r>
              <a:rPr sz="3185"/>
              <a:t> </a:t>
            </a:r>
            <a:br/>
            <a:r>
              <a:t>where </a:t>
            </a:r>
            <a14:m>
              <m:oMath>
                <m:sSub>
                  <m:e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m:rPr>
                        <m:nor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sunrise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GL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</m:t>
                    </m:r>
                  </m:sub>
                </m:sSub>
                <m:d>
                  <m:dPr>
                    <m:ctrl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t>. </a:t>
            </a:r>
          </a:p>
          <a:p>
            <a:pPr marL="554736" indent="-554736" defTabSz="2218888">
              <a:spcBef>
                <a:spcPts val="4000"/>
              </a:spcBef>
              <a:defRPr sz="4368"/>
            </a:pPr>
            <a:r>
              <a:t>Note that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sSub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sSub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Sup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  <m:sup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 here is an order ideal!</a:t>
            </a:r>
            <a:endParaRPr sz="4800"/>
          </a:p>
        </p:txBody>
      </p:sp>
      <p:sp>
        <p:nvSpPr>
          <p:cNvPr id="3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A gauge transform of the sunrise Pfaffian system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94505">
              <a:defRPr spc="-153" sz="7650"/>
            </a:lvl1pPr>
          </a:lstStyle>
          <a:p>
            <a:pPr/>
            <a:r>
              <a:t>A gauge transform of the sunrise Pfaffian system</a:t>
            </a:r>
          </a:p>
        </p:txBody>
      </p:sp>
      <p:sp>
        <p:nvSpPr>
          <p:cNvPr id="306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07" name="The new vector   satisfies a Pfaffian system:                                                                 for 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3504" indent="-603504" defTabSz="2413955">
              <a:spcBef>
                <a:spcPts val="4400"/>
              </a:spcBef>
              <a:defRPr sz="4752"/>
            </a:pPr>
            <a:r>
              <a:t>The new vector </a:t>
            </a:r>
            <a14:m>
              <m:oMath>
                <m:limUpp>
                  <m:e>
                    <m: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lim>
                    <m: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˜</m:t>
                    </m:r>
                  </m:lim>
                </m:limUpp>
              </m:oMath>
            </a14:m>
            <a:r>
              <a:t> satisfies a Pfaffian system:</a:t>
            </a:r>
            <a:br/>
            <a:br/>
            <a:r>
              <a:t>                                            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∙</m:t>
                </m:r>
                <m:limUpp>
                  <m:e>
                    <m: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lim>
                    <m: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˜</m:t>
                    </m:r>
                  </m:lim>
                </m:limUpp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limUpp>
                      <m:e>
                        <m:r>
                          <a:rPr xmlns:a="http://schemas.openxmlformats.org/drawingml/2006/main" sz="57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lim>
                        <m:r>
                          <a:rPr xmlns:a="http://schemas.openxmlformats.org/drawingml/2006/main" sz="57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˜</m:t>
                        </m:r>
                      </m:lim>
                    </m:limUpp>
                  </m:e>
                  <m:sub>
                    <m: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limUpp>
                  <m:e>
                    <m: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lim>
                    <m: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˜</m:t>
                    </m:r>
                  </m:lim>
                </m:limUpp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</m:oMath>
            </a14:m>
            <a:r>
              <a:t>                 for </a:t>
            </a:r>
            <a14:m>
              <m:oMath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0,1,2,3</m:t>
                </m:r>
              </m:oMath>
            </a14:m>
            <a:r>
              <a:t> .</a:t>
            </a:r>
          </a:p>
          <a:p>
            <a:pPr marL="603504" indent="-603504" defTabSz="2413955">
              <a:spcBef>
                <a:spcPts val="4400"/>
              </a:spcBef>
              <a:defRPr sz="4752"/>
            </a:pPr>
            <a:r>
              <a:rPr u="sng"/>
              <a:t>Proposition:</a:t>
            </a:r>
            <a:r>
              <a:t> From the Pfaffian system above, we can </a:t>
            </a:r>
            <a:r>
              <a:rPr u="sng"/>
              <a:t>read off</a:t>
            </a:r>
            <a:r>
              <a:t> an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-border prebasis </a:t>
            </a:r>
            <a14:m>
              <m:oMath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</m:oMath>
            </a14:m>
            <a:r>
              <a:t> of differential operators that annihilate the sunrise integral. Because this is an integrable connection, this is actually an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-border basis. We denote </a:t>
            </a:r>
            <a14:m>
              <m:oMath>
                <m:sSub>
                  <m:e>
                    <m: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e>
                  <m:sub>
                    <m:r>
                      <m:rPr>
                        <m:scr m:val="script"/>
                      </m:rP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sub>
                </m:sSub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.</a:t>
            </a:r>
          </a:p>
          <a:p>
            <a:pPr marL="603504" indent="-603504" defTabSz="2413955">
              <a:spcBef>
                <a:spcPts val="4400"/>
              </a:spcBef>
              <a:defRPr sz="4752"/>
            </a:pPr>
            <a:r>
              <a:t>We have that </a:t>
            </a:r>
            <a14:m>
              <m:oMath>
                <m:r>
                  <m:rPr>
                    <m:sty m:val="p"/>
                  </m:rP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rank</m:t>
                </m:r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e>
                  <m:sub>
                    <m:r>
                      <m:rPr>
                        <m:scr m:val="script"/>
                      </m:rPr>
                      <a:rPr xmlns:a="http://schemas.openxmlformats.org/drawingml/2006/main" sz="5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sub>
                </m:sSub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7</m:t>
                </m:r>
              </m:oMath>
            </a14:m>
            <a:r>
              <a:t> . </a:t>
            </a:r>
          </a:p>
          <a:p>
            <a:pPr marL="603504" indent="-603504" defTabSz="2413955">
              <a:spcBef>
                <a:spcPts val="4400"/>
              </a:spcBef>
              <a:defRPr b="1" sz="4752" u="sng"/>
            </a:pPr>
            <a:r>
              <a:t>That's it!</a:t>
            </a:r>
          </a:p>
        </p:txBody>
      </p:sp>
      <p:sp>
        <p:nvSpPr>
          <p:cNvPr id="3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ome more details 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2413955">
              <a:defRPr spc="-168" sz="8415"/>
            </a:pPr>
            <a:r>
              <a:t>Some more details on </a:t>
            </a:r>
            <a14:m>
              <m:oMath>
                <m:sSub>
                  <m:e>
                    <m:r>
                      <a:rPr xmlns:a="http://schemas.openxmlformats.org/drawingml/2006/main" sz="8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e>
                  <m:sub>
                    <m:r>
                      <m:rPr>
                        <m:scr m:val="script"/>
                      </m:rPr>
                      <a:rPr xmlns:a="http://schemas.openxmlformats.org/drawingml/2006/main" sz="8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sub>
                </m:sSub>
                <m:r>
                  <a:rPr xmlns:a="http://schemas.openxmlformats.org/drawingml/2006/main" sz="8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8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r>
                  <a:rPr xmlns:a="http://schemas.openxmlformats.org/drawingml/2006/main" sz="8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8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endParaRPr sz="8500"/>
          </a:p>
        </p:txBody>
      </p:sp>
      <p:sp>
        <p:nvSpPr>
          <p:cNvPr id="311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2" name=", and  , with 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24255" indent="-524255" defTabSz="2096971">
              <a:spcBef>
                <a:spcPts val="3800"/>
              </a:spcBef>
              <a:defRPr sz="4128"/>
            </a:pPr>
            <a14:m>
              <m:oMath>
                <m:r>
                  <m:rPr>
                    <m:scr m:val="script"/>
                  </m:rP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Sup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  <m:sup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, and </a:t>
            </a:r>
            <a14:m>
              <m:oMath>
                <m:r>
                  <m:rPr>
                    <m:sty m:val="p"/>
                  </m:rP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∂</m:t>
                </m:r>
                <m:r>
                  <m:rPr>
                    <m:scr m:val="script"/>
                  </m:rP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Sup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  <m:sup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p>
                </m:sSubSup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, with </a:t>
            </a:r>
            <a14:m>
              <m:oMath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m:rPr>
                    <m:sty m:val="p"/>
                  </m:rP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∂</m:t>
                </m:r>
                <m:r>
                  <m:rPr>
                    <m:scr m:val="script"/>
                  </m:rP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16</m:t>
                </m:r>
              </m:oMath>
            </a14:m>
            <a:r>
              <a:t> . </a:t>
            </a:r>
          </a:p>
          <a:p>
            <a:pPr marL="524255" indent="-524255" defTabSz="2096971">
              <a:spcBef>
                <a:spcPts val="3800"/>
              </a:spcBef>
              <a:defRPr sz="4128"/>
            </a:pPr>
            <a:r>
              <a:rPr u="sng"/>
              <a:t>Example</a:t>
            </a:r>
            <a:r>
              <a:t>: The 1st row of </a:t>
            </a:r>
            <a14:m>
              <m:oMath>
                <m:sSub>
                  <m:e>
                    <m:limUpp>
                      <m:e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lim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˜</m:t>
                        </m:r>
                      </m:lim>
                    </m:limUpp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</m:oMath>
            </a14:m>
            <a:r>
              <a:t> is</a:t>
            </a:r>
            <a:br/>
            <a:br/>
            <a:r>
              <a:t>                  </a:t>
            </a:r>
            <a14:m>
              <m:oMath>
                <m:d>
                  <m:dPr>
                    <m:ctrl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f>
                      <m:fPr>
                        <m:ctrlP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type m:val="bar"/>
                      </m:fPr>
                      <m:num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b>
                          <m:e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f>
                      <m:fPr>
                        <m:ctrlP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type m:val="bar"/>
                      </m:fPr>
                      <m:num>
                        <m:sSub>
                          <m:e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f>
                      <m:fPr>
                        <m:ctrlP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type m:val="bar"/>
                      </m:fPr>
                      <m:num>
                        <m:sSub>
                          <m:e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f>
                      <m:fPr>
                        <m:ctrlP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type m:val="bar"/>
                      </m:fPr>
                      <m:num>
                        <m:sSub>
                          <m:e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4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0,</m:t>
                    </m:r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0,</m:t>
                    </m:r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e>
                </m:d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</m:oMath>
            </a14:m>
            <a:br/>
            <a:br/>
            <a:r>
              <a:t>from which we read off</a:t>
            </a:r>
            <a:br/>
            <a:r>
              <a:t>                    </a:t>
            </a:r>
            <a14:m>
              <m:oMath>
                <m:sSub>
                  <m:e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f>
                  <m:fPr>
                    <m:ctrl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num>
                  <m:den>
                    <m:sSub>
                      <m:e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den>
                </m:f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f>
                  <m:fPr>
                    <m:ctrl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sSub>
                      <m:e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num>
                  <m:den>
                    <m:sSub>
                      <m:e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den>
                </m:f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f>
                  <m:fPr>
                    <m:ctrl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sSub>
                      <m:e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num>
                  <m:den>
                    <m:sSub>
                      <m:e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den>
                </m:f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f>
                  <m:fPr>
                    <m:ctrl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sSub>
                      <m:e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num>
                  <m:den>
                    <m:sSub>
                      <m:e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4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den>
                </m:f>
                <m:sSub>
                  <m:e>
                    <m:r>
                      <m:rPr>
                        <m:sty m:val="p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e>
                  <m:sub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49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.</m:t>
                </m:r>
              </m:oMath>
            </a14:m>
            <a:r>
              <a:t> </a:t>
            </a:r>
          </a:p>
          <a:p>
            <a:pPr marL="524255" indent="-524255" defTabSz="2096971">
              <a:spcBef>
                <a:spcPts val="3800"/>
              </a:spcBef>
              <a:defRPr sz="4128"/>
            </a:pPr>
            <a:r>
              <a:t>The ideal </a:t>
            </a:r>
            <a14:m>
              <m:oMath>
                <m:sSub>
                  <m:e>
                    <m: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e>
                  <m:sub>
                    <m:r>
                      <m:rPr>
                        <m:scr m:val="script"/>
                      </m:rPr>
                      <a:rPr xmlns:a="http://schemas.openxmlformats.org/drawingml/2006/main" sz="4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sub>
                </m:sSub>
              </m:oMath>
            </a14:m>
            <a:r>
              <a:t> coincides with the one described in a recent work of Flieger [Fleiger, 2508.04309] for banana integrals.</a:t>
            </a:r>
            <a:endParaRPr sz="4800"/>
          </a:p>
        </p:txBody>
      </p:sp>
      <p:sp>
        <p:nvSpPr>
          <p:cNvPr id="3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14" name="Line"/>
          <p:cNvSpPr/>
          <p:nvPr/>
        </p:nvSpPr>
        <p:spPr>
          <a:xfrm>
            <a:off x="5941354" y="10340326"/>
            <a:ext cx="660304" cy="1"/>
          </a:xfrm>
          <a:prstGeom prst="line">
            <a:avLst/>
          </a:prstGeom>
          <a:ln w="101600">
            <a:solidFill>
              <a:srgbClr val="B3B3F9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Concluding remark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Concluding remarks</a:t>
            </a:r>
          </a:p>
        </p:txBody>
      </p:sp>
      <p:sp>
        <p:nvSpPr>
          <p:cNvPr id="317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8" name="We have Mathematica notebooks available describing all the computations presented here!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60831" indent="-560831" defTabSz="2243271">
              <a:spcBef>
                <a:spcPts val="4100"/>
              </a:spcBef>
              <a:defRPr sz="4416"/>
            </a:pPr>
            <a:r>
              <a:t>We have Mathematica notebooks available describing all the computations presented here!</a:t>
            </a:r>
          </a:p>
          <a:p>
            <a:pPr marL="560831" indent="-560831" defTabSz="2243271">
              <a:spcBef>
                <a:spcPts val="4100"/>
              </a:spcBef>
              <a:defRPr sz="4416"/>
            </a:pPr>
            <a:r>
              <a:t>Border bases in the rational Weyl algebra allow us to go from Pfaffian systems (differential equations) to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-ideals. This complements tools such as Macaulay Matrices [Chestnov et al., 2204.12983] or the ConnectionMatrices package in Macaulay2 [Görlach et al, 2504.01362], which compute Pfaffian systems from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-ideals.</a:t>
            </a:r>
          </a:p>
          <a:p>
            <a:pPr marL="560831" indent="-560831" defTabSz="2243271">
              <a:spcBef>
                <a:spcPts val="4100"/>
              </a:spcBef>
              <a:defRPr sz="4416"/>
            </a:pPr>
            <a:r>
              <a:t>Border bases give new tools to characterize ideals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of finite holonomic rank. </a:t>
            </a:r>
          </a:p>
          <a:p>
            <a:pPr marL="560831" indent="-560831" defTabSz="2243271">
              <a:spcBef>
                <a:spcPts val="4100"/>
              </a:spcBef>
              <a:defRPr sz="4416"/>
            </a:pPr>
            <a:r>
              <a:t>Moreover, we can use tools such as LiteRed [Lee, Roman N.,1310.1145], which compute differential equations of Feynman integrals to study their annihilating ideals.</a:t>
            </a:r>
          </a:p>
        </p:txBody>
      </p:sp>
      <p:sp>
        <p:nvSpPr>
          <p:cNvPr id="3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Annotated Bibliograph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Annotated Bibliography</a:t>
            </a:r>
          </a:p>
        </p:txBody>
      </p:sp>
      <p:sp>
        <p:nvSpPr>
          <p:cNvPr id="322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23" name="Chestnov, Vsevolod, Gasparotto, Federico, Mandal, Manoj K., Mastrolia, Pierpaolo, Matsubara-Heo, Saiei J., Munch,Henrik J., Takayama, Nobuki. Macaulay Matrix for Feynman Integrals: Linear Relations and Intersection Numbers.  J. High Energ. Phys. 2022, 18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53568" indent="-353568" defTabSz="1414236">
              <a:spcBef>
                <a:spcPts val="2600"/>
              </a:spcBef>
              <a:defRPr sz="2784"/>
            </a:pPr>
            <a:r>
              <a:t>Chestnov, Vsevolod, Gasparotto, Federico, Mandal, Manoj K., Mastrolia, Pierpaolo, Matsubara-Heo, Saiei J., Munch,Henrik J., Takayama, Nobuki. </a:t>
            </a:r>
            <a:r>
              <a:rPr i="1"/>
              <a:t>Macaulay Matrix for Feynman Integrals: Linear Relations and Intersection Numbers</a:t>
            </a:r>
            <a:r>
              <a:t>.  J. High Energ. Phys. 2022, 187 (2022). arXiv:2204.12983.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</a:rPr>
              <a:t>Here, the authors describe a method to obtain Pfaffian systems from </a:t>
            </a:r>
            <a14:m>
              <m:oMath>
                <m:sSub>
                  <m:e>
                    <m:r>
                      <a:rPr xmlns:a="http://schemas.openxmlformats.org/drawingml/2006/main" sz="3350" i="1">
                        <a:solidFill>
                          <a:srgbClr val="004C7F"/>
                        </a:solidFill>
                        <a:latin typeface="Cambria Math" panose="02040503050406030204" pitchFamily="18" charset="0"/>
                      </a:rPr>
                      <m:t>D</m:t>
                    </m:r>
                  </m:e>
                  <m:sub>
                    <m:r>
                      <a:rPr xmlns:a="http://schemas.openxmlformats.org/drawingml/2006/main" sz="3350" i="1">
                        <a:solidFill>
                          <a:srgbClr val="004C7F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</a:rPr>
              <a:t>-ideals of finite holonomic rank.</a:t>
            </a:r>
            <a:endParaRPr>
              <a:solidFill>
                <a:schemeClr val="accent1">
                  <a:hueOff val="114395"/>
                  <a:lumOff val="-24975"/>
                </a:schemeClr>
              </a:solidFill>
            </a:endParaRPr>
          </a:p>
          <a:p>
            <a:pPr marL="353568" indent="-353568" defTabSz="1414236">
              <a:spcBef>
                <a:spcPts val="2600"/>
              </a:spcBef>
              <a:defRPr sz="2784"/>
            </a:pPr>
            <a:r>
              <a:t>Flieger, Wojciech. </a:t>
            </a:r>
            <a:r>
              <a:rPr i="1"/>
              <a:t>D-ideal of generic mass banana integrals in dimensional regularization</a:t>
            </a:r>
            <a:r>
              <a:t>. arXiv:2508.04309.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</a:rPr>
              <a:t>Here, the author describes operators that annihilate the generic-mass banana integrals in dim. reg., and conjectures that they always generate the annihilating operators of the expected holonomic rank.</a:t>
            </a:r>
            <a:endParaRPr>
              <a:solidFill>
                <a:schemeClr val="accent1">
                  <a:hueOff val="114395"/>
                  <a:lumOff val="-24975"/>
                </a:schemeClr>
              </a:solidFill>
            </a:endParaRPr>
          </a:p>
          <a:p>
            <a:pPr marL="353568" indent="-353568" defTabSz="1414236">
              <a:spcBef>
                <a:spcPts val="2600"/>
              </a:spcBef>
              <a:defRPr sz="2784"/>
            </a:pPr>
            <a:r>
              <a:t>Görlach, Paul, Koefler, Joris,Sattelberger, Anna-Laura, Sayrafi, Mahrud, Schroeder, Hendrik, Weiss, Nicolas, and Zaffalon, Francesca. </a:t>
            </a:r>
            <a:r>
              <a:rPr i="1"/>
              <a:t>Connection Matrices in Macaulay2</a:t>
            </a:r>
            <a:r>
              <a:t>. arXiv:2504.01362.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</a:rPr>
              <a:t>Here, the authors describe a Macaulay2 package implementation to obtain Pfaffian systems from </a:t>
            </a:r>
            <a14:m>
              <m:oMath>
                <m:sSub>
                  <m:e>
                    <m:r>
                      <a:rPr xmlns:a="http://schemas.openxmlformats.org/drawingml/2006/main" sz="3350" i="1">
                        <a:solidFill>
                          <a:srgbClr val="004C7F"/>
                        </a:solidFill>
                        <a:latin typeface="Cambria Math" panose="02040503050406030204" pitchFamily="18" charset="0"/>
                      </a:rPr>
                      <m:t>D</m:t>
                    </m:r>
                  </m:e>
                  <m:sub>
                    <m:r>
                      <a:rPr xmlns:a="http://schemas.openxmlformats.org/drawingml/2006/main" sz="3350" i="1">
                        <a:solidFill>
                          <a:srgbClr val="004C7F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</a:rPr>
              <a:t>-ideals of finite holonomic rank.</a:t>
            </a:r>
          </a:p>
          <a:p>
            <a:pPr marL="353568" indent="-353568" defTabSz="1414236">
              <a:spcBef>
                <a:spcPts val="2600"/>
              </a:spcBef>
              <a:defRPr sz="2784"/>
            </a:pPr>
            <a:r>
              <a:t>Kehrein, Achim and Kreuzer, Martin and Robbiano, Lorenzo, </a:t>
            </a:r>
            <a:r>
              <a:rPr i="1"/>
              <a:t>An algebraist’s view on border bases</a:t>
            </a:r>
            <a:r>
              <a:t>. Chapter 4 of the book </a:t>
            </a:r>
            <a:r>
              <a:rPr u="sng"/>
              <a:t>Solving Polynomial Equations: Foundations, Algorithms, and Applications</a:t>
            </a:r>
            <a:r>
              <a:t>. 2005.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</a:rPr>
              <a:t>Detailed explanation of Border bases in the commutative case.</a:t>
            </a:r>
            <a:endParaRPr>
              <a:solidFill>
                <a:schemeClr val="accent1">
                  <a:hueOff val="114395"/>
                  <a:lumOff val="-24975"/>
                </a:schemeClr>
              </a:solidFill>
            </a:endParaRPr>
          </a:p>
          <a:p>
            <a:pPr marL="353568" indent="-353568" defTabSz="1414236">
              <a:spcBef>
                <a:spcPts val="2600"/>
              </a:spcBef>
              <a:defRPr sz="2784"/>
            </a:pPr>
            <a:r>
              <a:t>Lee, Roman N. </a:t>
            </a:r>
            <a:r>
              <a:rPr i="1"/>
              <a:t>LiteRed 1.4: a powerful tool for the reduction of the multiloop integrals</a:t>
            </a:r>
            <a:r>
              <a:t>. Journal of Physics: Conference Series </a:t>
            </a:r>
            <a:r>
              <a:rPr b="1"/>
              <a:t>523</a:t>
            </a:r>
            <a:r>
              <a:t> (2014) 012059. arXiv:1310.1145.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</a:rPr>
              <a:t>Where would we be without LiteRed? This software was used to obtain the Pfaffian system of the Sunrise integrals.</a:t>
            </a:r>
            <a:endParaRPr>
              <a:solidFill>
                <a:schemeClr val="accent1">
                  <a:hueOff val="114395"/>
                  <a:lumOff val="-24975"/>
                </a:schemeClr>
              </a:solidFill>
            </a:endParaRPr>
          </a:p>
          <a:p>
            <a:pPr marL="353568" indent="-353568" defTabSz="1414236">
              <a:spcBef>
                <a:spcPts val="2600"/>
              </a:spcBef>
              <a:defRPr sz="2784"/>
            </a:pPr>
            <a:r>
              <a:t>Maggio, Sara and Sohnle, Yoann. </a:t>
            </a:r>
            <a:r>
              <a:rPr i="1"/>
              <a:t>On canonical differential equations for Calabi-Yau multi-scale Feynman integrals</a:t>
            </a:r>
            <a:r>
              <a:t>. arXiv:2504.17757.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</a:rPr>
              <a:t>They write in detail properties of the basis of the unequal mass sunrise, and shared the differential equations with us! They used LiteRed to obtain the matrices.</a:t>
            </a:r>
          </a:p>
        </p:txBody>
      </p:sp>
      <p:sp>
        <p:nvSpPr>
          <p:cNvPr id="3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Thanks for your attention!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Thanks for your attention!</a:t>
            </a:r>
          </a:p>
        </p:txBody>
      </p:sp>
      <p:sp>
        <p:nvSpPr>
          <p:cNvPr id="327" name="Feel free to ask more ques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Feel free to ask more questions </a:t>
            </a:r>
          </a:p>
        </p:txBody>
      </p:sp>
      <p:sp>
        <p:nvSpPr>
          <p:cNvPr id="328" name="I'm on the postdoc market this year. If you're interested, let me know :)   See more in: pilk.love/carlos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I'm on the postdoc market this year. If you're interested, let me know :)</a:t>
            </a:r>
            <a:br/>
            <a:br/>
            <a:br/>
            <a:r>
              <a:t>See more in: </a:t>
            </a:r>
            <a:r>
              <a:rPr u="sng">
                <a:hlinkClick r:id="rId2" invalidUrl="" action="" tgtFrame="" tooltip="" history="1" highlightClick="0" endSnd="0"/>
              </a:rPr>
              <a:t>pilk.love/carlos</a:t>
            </a:r>
            <a:br/>
            <a:br/>
          </a:p>
        </p:txBody>
      </p:sp>
      <p:sp>
        <p:nvSpPr>
          <p:cNvPr id="329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efresher on commutative algebra 1/3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Refresher on commutative algebra 1/3</a:t>
            </a:r>
          </a:p>
        </p:txBody>
      </p:sp>
      <p:sp>
        <p:nvSpPr>
          <p:cNvPr id="183" name="Here, multiplication is commutative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Here, multiplication is commutative</a:t>
            </a:r>
          </a:p>
        </p:txBody>
      </p:sp>
      <p:sp>
        <p:nvSpPr>
          <p:cNvPr id="184" name="A ring   is a set of elements closed under two binary operations: multiplication and addition.…"/>
          <p:cNvSpPr txBox="1"/>
          <p:nvPr>
            <p:ph type="body" idx="1"/>
          </p:nvPr>
        </p:nvSpPr>
        <p:spPr>
          <a:xfrm>
            <a:off x="1206500" y="3723392"/>
            <a:ext cx="21971000" cy="8793824"/>
          </a:xfrm>
          <a:prstGeom prst="rect">
            <a:avLst/>
          </a:prstGeom>
        </p:spPr>
        <p:txBody>
          <a:bodyPr/>
          <a:lstStyle/>
          <a:p>
            <a:pPr/>
            <a:r>
              <a:t>A ring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</m:oMath>
            </a14:m>
            <a:r>
              <a:t> is a set of elements closed under two binary operations: multiplication and addition. </a:t>
            </a:r>
          </a:p>
          <a:p>
            <a:pPr lvl="1"/>
            <a:r>
              <a:t>Example: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t>, the polynomial ring in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t> and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t>.</a:t>
            </a:r>
          </a:p>
          <a:p>
            <a:pPr/>
            <a:r>
              <a:t>An ideal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</m:oMath>
            </a14:m>
            <a:r>
              <a:t> is a set of elements closed under addition, and under multiplication by elements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</m:oMath>
            </a14:m>
            <a:r>
              <a:t> in the ring. Ideals can be </a:t>
            </a:r>
            <a:r>
              <a:rPr i="1"/>
              <a:t>generated</a:t>
            </a:r>
            <a:r>
              <a:t> by certain ring elements.</a:t>
            </a:r>
          </a:p>
          <a:p>
            <a:pPr lvl="1"/>
            <a:r>
              <a:t>Example: In the ring of integers </a:t>
            </a:r>
            <a14:m>
              <m:oMath>
                <m:r>
                  <m:rPr>
                    <m:sty m:val="p"/>
                    <m:scr m:val="double-struck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t>, the ideal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 is the ideal generated by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</m:oMath>
            </a14:m>
            <a:r>
              <a:t>, and has all integer multiples of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</m:oMath>
            </a14:m>
            <a:r>
              <a:t>.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t> contains the even integers.</a:t>
            </a:r>
          </a:p>
        </p:txBody>
      </p:sp>
      <p:sp>
        <p:nvSpPr>
          <p:cNvPr id="185" name="Slide Number"/>
          <p:cNvSpPr txBox="1"/>
          <p:nvPr>
            <p:ph type="sldNum" sz="quarter" idx="2"/>
          </p:nvPr>
        </p:nvSpPr>
        <p:spPr>
          <a:xfrm>
            <a:off x="12022683" y="12907466"/>
            <a:ext cx="326137" cy="54813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fresher on commutative algebra 2/3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Refresher on commutative algebra 2/3</a:t>
            </a:r>
          </a:p>
        </p:txBody>
      </p:sp>
      <p:sp>
        <p:nvSpPr>
          <p:cNvPr id="188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9" name="We can obtain quotient rings   by working with equivalence classes with the following equivalence relation:    . These elements are called residue classes, and are denoted by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54736" indent="-554736" defTabSz="2218888">
              <a:spcBef>
                <a:spcPts val="4000"/>
              </a:spcBef>
              <a:defRPr sz="4368"/>
            </a:pPr>
            <a:r>
              <a:t>We can obtain quotient rings </a:t>
            </a:r>
            <a14:m>
              <m:oMath>
                <m:f>
                  <m:fPr>
                    <m:ctrl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num>
                  <m:den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den>
                </m:f>
              </m:oMath>
            </a14:m>
            <a:r>
              <a:t> by working with </a:t>
            </a:r>
            <a:r>
              <a:rPr i="1"/>
              <a:t>equivalence classes</a:t>
            </a:r>
            <a:r>
              <a:t> with the following equivalence relation:  </a:t>
            </a:r>
            <a14:m>
              <m:oMath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∼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⟺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t> . These elements are called residue classes, and are denoted by </a:t>
            </a:r>
            <a14:m>
              <m:oMath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t>.</a:t>
            </a:r>
          </a:p>
          <a:p>
            <a:pPr lvl="1" marL="1109472" indent="-554736" defTabSz="2218888">
              <a:spcBef>
                <a:spcPts val="4000"/>
              </a:spcBef>
              <a:defRPr sz="4368"/>
            </a:pPr>
            <a:r>
              <a:t>Intuition: In the quotient ring </a:t>
            </a:r>
            <a14:m>
              <m:oMath>
                <m:f>
                  <m:fPr>
                    <m:ctrl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num>
                  <m:den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den>
                </m:f>
              </m:oMath>
            </a14:m>
            <a:r>
              <a:t>, everything inside </a:t>
            </a:r>
            <a14:m>
              <m:oMath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t> is zero.</a:t>
            </a:r>
          </a:p>
          <a:p>
            <a:pPr lvl="1" marL="1109472" indent="-554736" defTabSz="2218888">
              <a:spcBef>
                <a:spcPts val="4000"/>
              </a:spcBef>
              <a:defRPr sz="4368"/>
            </a:pPr>
            <a:r>
              <a:t>Example: </a:t>
            </a:r>
            <a14:m>
              <m:oMath>
                <m:r>
                  <m:rPr>
                    <m:sty m:val="p"/>
                    <m:scr m:val="double-struck"/>
                  </m:rP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/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,1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/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t> . </a:t>
            </a:r>
          </a:p>
          <a:p>
            <a:pPr marL="554736" indent="-554736" defTabSz="2218888">
              <a:spcBef>
                <a:spcPts val="4000"/>
              </a:spcBef>
              <a:defRPr sz="4368"/>
            </a:pPr>
            <a:r>
              <a:t>Working over a polynomial ring over a field </a:t>
            </a:r>
            <a14:m>
              <m:oMath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t> (e.g. </a:t>
            </a:r>
            <a14:m>
              <m:oMath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</m:oMath>
            </a14:m>
            <a:r>
              <a:t>), the quotient rings are always vector spaces over </a:t>
            </a:r>
            <a14:m>
              <m:oMath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t>. If this vector space is finite-dimensional, we say that </a:t>
            </a:r>
            <a14:m>
              <m:oMath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t> is a zero-dimensional ideal.</a:t>
            </a:r>
          </a:p>
          <a:p>
            <a:pPr lvl="1" marL="1109472" indent="-554736" defTabSz="2218888">
              <a:spcBef>
                <a:spcPts val="4000"/>
              </a:spcBef>
              <a:defRPr sz="4368"/>
            </a:pPr>
            <a:r>
              <a:t>Example: </a:t>
            </a: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dim</m:t>
                    </m:r>
                  </m:e>
                  <m:sub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sub>
                </m:sSub>
                <m:d>
                  <m:dPr>
                    <m:ctrl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]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⟨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e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xmlns:a="http://schemas.openxmlformats.org/drawingml/2006/main" sz="5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xmlns:a="http://schemas.openxmlformats.org/drawingml/2006/main" sz="5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⟩</m:t>
                    </m:r>
                  </m:e>
                </m:d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</m:oMath>
            </a14:m>
            <a:r>
              <a:t>.</a:t>
            </a:r>
            <a:endParaRPr sz="4800"/>
          </a:p>
        </p:txBody>
      </p:sp>
      <p:sp>
        <p:nvSpPr>
          <p:cNvPr id="190" name="Slide Number"/>
          <p:cNvSpPr txBox="1"/>
          <p:nvPr>
            <p:ph type="sldNum" sz="quarter" idx="2"/>
          </p:nvPr>
        </p:nvSpPr>
        <p:spPr>
          <a:xfrm>
            <a:off x="12022683" y="12907466"/>
            <a:ext cx="326137" cy="54813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fresher on commutative algebra 3/3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Refresher on commutative algebra 3/3</a:t>
            </a:r>
          </a:p>
        </p:txBody>
      </p:sp>
      <p:sp>
        <p:nvSpPr>
          <p:cNvPr id="193" name="Slide Subtitl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4" name="When   is zero-dimensional, we can give a basis to   . In such a basis, multiplication by the ring elements can be encoded by matrices, called multiplication matrices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When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</m:oMath>
            </a14:m>
            <a:r>
              <a:t> is zero-dimensional, we can give a basis to </a:t>
            </a:r>
            <a14:m>
              <m:oMath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num>
                  <m:den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den>
                </m:f>
              </m:oMath>
            </a14:m>
            <a:r>
              <a:t> . In such a basis, multiplication by the ring elements can be encoded by matrices, called </a:t>
            </a:r>
            <a:r>
              <a:rPr i="1"/>
              <a:t>multiplication matrices</a:t>
            </a:r>
            <a:r>
              <a:t>. </a:t>
            </a:r>
          </a:p>
          <a:p>
            <a:pPr lvl="1"/>
            <a:r>
              <a:t>Example: We can choose a basis for  </a:t>
            </a:r>
            <a14:m>
              <m:oMath>
                <m:r>
                  <m:rPr>
                    <m:sty m:val="p"/>
                    <m:scr m:val="double-struck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/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s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 with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.</a:t>
            </a:r>
            <a:br/>
            <a:br/>
            <a:br/>
            <a:br/>
            <a:br/>
          </a:p>
          <a:p>
            <a:pPr lvl="1"/>
            <a:r>
              <a:t>Remark: For polynomial rings over more variables, these multiplication matrices </a:t>
            </a:r>
            <a:r>
              <a:rPr i="1"/>
              <a:t>commute</a:t>
            </a:r>
            <a:r>
              <a:t>. After all, the ring is commutative.</a:t>
            </a:r>
          </a:p>
        </p:txBody>
      </p:sp>
      <p:sp>
        <p:nvSpPr>
          <p:cNvPr id="195" name="Slide Number"/>
          <p:cNvSpPr txBox="1"/>
          <p:nvPr>
            <p:ph type="sldNum" sz="quarter" idx="2"/>
          </p:nvPr>
        </p:nvSpPr>
        <p:spPr>
          <a:xfrm>
            <a:off x="12022683" y="12907466"/>
            <a:ext cx="326137" cy="54813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96" name="In this basis, multiplication by   is encoded in  . We have       ,    ."/>
          <p:cNvSpPr txBox="1"/>
          <p:nvPr/>
        </p:nvSpPr>
        <p:spPr>
          <a:xfrm>
            <a:off x="3434583" y="7411720"/>
            <a:ext cx="17514834" cy="47117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In this basis, multiplication by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t> is encoded in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m>
                      <m:mPr>
                        <m:ctrlP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baseJc m:val="center"/>
                        <m:plcHide m:val="on"/>
                        <m:mcs>
                          <m:mc>
                            <m:mcPr>
                              <m:count m:val="2"/>
                              <m:mcJc m:val="center"/>
                            </m:mcPr>
                          </m:mc>
                        </m:mcs>
                      </m:mPr>
                      <m:mr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mr>
                      <m:mr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mr>
                    </m:m>
                  </m:e>
                </m:d>
              </m:oMath>
            </a14:m>
            <a:r>
              <a:t>.</a:t>
            </a:r>
            <a:br/>
            <a:r>
              <a:t>We have  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d>
                  <m:d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eqArr>
                      <m:eqArrPr>
                        <m:ctrlP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eqArr>
                  </m:e>
                </m:d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eqArr>
                      <m:eqArrPr>
                        <m:ctrlP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eqArr>
                  </m:e>
                </m:d>
              </m:oMath>
            </a14:m>
            <a:r>
              <a:t>   ,  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d>
                  <m:d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eqArr>
                      <m:eqArrPr>
                        <m:ctrlP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eqArr>
                  </m:e>
                </m:d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eqArr>
                      <m:eqArrPr>
                        <m:ctrlP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eqArr>
                  </m:e>
                </m:d>
              </m:oMath>
            </a14:m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6" grpId="2"/>
      <p:bldP build="p" bldLvl="5" animBg="1" rev="0" advAuto="0" spid="19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A motivating exam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 motivating example</a:t>
            </a:r>
          </a:p>
        </p:txBody>
      </p:sp>
      <p:sp>
        <p:nvSpPr>
          <p:cNvPr id="199" name="For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For </a:t>
            </a:r>
            <a14:m>
              <m:oMath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</a:p>
        </p:txBody>
      </p:sp>
      <p:sp>
        <p:nvSpPr>
          <p:cNvPr id="200" name="Let   be an ideal  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Let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s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 be an ideal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</m:oMath>
            </a14:m>
            <a:r>
              <a:t>.</a:t>
            </a:r>
          </a:p>
          <a:p>
            <a:pPr/>
            <a:r>
              <a:t>This ideal is zero-dimensional. A basis of </a:t>
            </a:r>
            <a14:m>
              <m:oMath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num>
                  <m:den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den>
                </m:f>
              </m:oMath>
            </a14:m>
            <a:r>
              <a:t> is given by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.</a:t>
            </a:r>
          </a:p>
          <a:p>
            <a:pPr/>
            <a:r>
              <a:t>We can read off the multiplication matrices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</m:sSub>
              </m:oMath>
            </a14:m>
            <a:r>
              <a:t>  in this basis:</a:t>
            </a:r>
            <a:br/>
            <a:br/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m>
                      <m:mPr>
                        <m:ctrlP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baseJc m:val="center"/>
                        <m:plcHide m:val="on"/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</m:mPr>
                      <m:mr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mr>
                      <m:mr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mr>
                      <m:mr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mr>
                    </m:m>
                  </m:e>
                </m:d>
              </m:oMath>
            </a14:m>
            <a:r>
              <a:t>              </a:t>
            </a:r>
            <a14:m>
              <m:oMath>
                <m:sSub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</m:sSub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m>
                      <m:mPr>
                        <m:ctrlP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baseJc m:val="center"/>
                        <m:plcHide m:val="on"/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</m:mPr>
                      <m:mr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mr>
                      <m:mr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mr>
                      <m:mr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mr>
                    </m:m>
                  </m:e>
                </m:d>
              </m:oMath>
            </a14:m>
          </a:p>
          <a:p>
            <a:pPr/>
            <a:r>
              <a:t>These matrices commute!</a:t>
            </a:r>
          </a:p>
        </p:txBody>
      </p:sp>
      <p:sp>
        <p:nvSpPr>
          <p:cNvPr id="201" name="Slide Number"/>
          <p:cNvSpPr txBox="1"/>
          <p:nvPr>
            <p:ph type="sldNum" sz="quarter" idx="2"/>
          </p:nvPr>
        </p:nvSpPr>
        <p:spPr>
          <a:xfrm>
            <a:off x="12022683" y="12907466"/>
            <a:ext cx="326137" cy="54813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Another motivating exam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Another motivating example</a:t>
            </a:r>
          </a:p>
        </p:txBody>
      </p:sp>
      <p:sp>
        <p:nvSpPr>
          <p:cNvPr id="204" name="For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For </a:t>
            </a:r>
            <a14:m>
              <m:oMath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</a:p>
        </p:txBody>
      </p:sp>
      <p:sp>
        <p:nvSpPr>
          <p:cNvPr id="205" name="Conside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05968" indent="-505968" defTabSz="2023821">
              <a:spcBef>
                <a:spcPts val="3700"/>
              </a:spcBef>
              <a:defRPr sz="3984"/>
            </a:pPr>
            <a:r>
              <a:t>Consider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sSup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 </a:t>
            </a:r>
          </a:p>
          <a:p>
            <a:pPr marL="505968" indent="-505968" defTabSz="2023821">
              <a:spcBef>
                <a:spcPts val="3700"/>
              </a:spcBef>
              <a:defRPr sz="3984"/>
            </a:pPr>
            <a:r>
              <a:t>Let's </a:t>
            </a:r>
            <a:r>
              <a:rPr u="sng"/>
              <a:t>pretend </a:t>
            </a:r>
            <a:r>
              <a:t>that a basis of </a:t>
            </a:r>
            <a14:m>
              <m:oMath>
                <m:f>
                  <m:fPr>
                    <m:ctrlP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num>
                  <m:den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den>
                </m:f>
              </m:oMath>
            </a14:m>
            <a:r>
              <a:t> is given by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.</a:t>
            </a:r>
          </a:p>
          <a:p>
            <a:pPr marL="505968" indent="-505968" defTabSz="2023821">
              <a:spcBef>
                <a:spcPts val="3700"/>
              </a:spcBef>
              <a:defRPr sz="3984"/>
            </a:pPr>
            <a:r>
              <a:t>We can read off the </a:t>
            </a:r>
            <a:r>
              <a:rPr i="1"/>
              <a:t>formal</a:t>
            </a:r>
            <a:r>
              <a:t> multiplication matrices </a:t>
            </a:r>
            <a14:m>
              <m:oMath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</m:sSub>
              </m:oMath>
            </a14:m>
            <a:r>
              <a:t> :</a:t>
            </a:r>
            <a:br/>
            <a:br/>
            <a14:m>
              <m:oMath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m>
                      <m:mPr>
                        <m:ctrlP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baseJc m:val="center"/>
                        <m:plcHide m:val="on"/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</m:mPr>
                      <m:mr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</m:e>
                      </m:mr>
                      <m:mr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</m:mr>
                      <m:mr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</m:mr>
                    </m:m>
                  </m:e>
                </m:d>
              </m:oMath>
            </a14:m>
            <a:r>
              <a:t>               </a:t>
            </a:r>
            <a14:m>
              <m:oMath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</m:sSub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m>
                      <m:mPr>
                        <m:ctrlP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baseJc m:val="center"/>
                        <m:plcHide m:val="on"/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</m:mPr>
                      <m:mr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</m:mr>
                      <m:mr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</m:mr>
                      <m:mr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u</m:t>
                          </m:r>
                        </m:e>
                      </m:mr>
                    </m:m>
                  </m:e>
                </m:d>
              </m:oMath>
            </a14:m>
          </a:p>
          <a:p>
            <a:pPr marL="505968" indent="-505968" defTabSz="2023821">
              <a:spcBef>
                <a:spcPts val="3700"/>
              </a:spcBef>
              <a:defRPr sz="3984"/>
            </a:pPr>
            <a:r>
              <a:rPr b="1"/>
              <a:t>Theorem</a:t>
            </a:r>
            <a:r>
              <a:t> [See e.g. 4.3.17 in Kehrein, Kreuzer, Robbiano]: </a:t>
            </a:r>
            <a14:m>
              <m:oMath>
                <m:f>
                  <m:fPr>
                    <m:ctrlP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num>
                  <m:den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den>
                </m:f>
              </m:oMath>
            </a14:m>
            <a:r>
              <a:t> is a vector space with basis given by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if, and only if, the matrices </a:t>
            </a:r>
            <a14:m>
              <m:oMath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sub>
                </m:sSub>
              </m:oMath>
            </a14:m>
            <a:r>
              <a:t> and </a:t>
            </a:r>
            <a14:m>
              <m:oMath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</m:sSub>
              </m:oMath>
            </a14:m>
            <a:r>
              <a:t> commute. </a:t>
            </a:r>
          </a:p>
          <a:p>
            <a:pPr lvl="1" marL="1011936" indent="-505968" defTabSz="2023821">
              <a:spcBef>
                <a:spcPts val="3700"/>
              </a:spcBef>
              <a:defRPr sz="3984"/>
            </a:pPr>
            <a:r>
              <a:t>This theorem arises in the theory of </a:t>
            </a:r>
            <a:r>
              <a:rPr u="sng"/>
              <a:t>border bases</a:t>
            </a:r>
            <a:r>
              <a:t>.</a:t>
            </a:r>
          </a:p>
        </p:txBody>
      </p:sp>
      <p:sp>
        <p:nvSpPr>
          <p:cNvPr id="206" name="Slide Number"/>
          <p:cNvSpPr txBox="1"/>
          <p:nvPr>
            <p:ph type="sldNum" sz="quarter" idx="2"/>
          </p:nvPr>
        </p:nvSpPr>
        <p:spPr>
          <a:xfrm>
            <a:off x="12022683" y="12907466"/>
            <a:ext cx="326137" cy="54813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A first example of border bas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 first example of border bases</a:t>
            </a:r>
          </a:p>
        </p:txBody>
      </p:sp>
      <p:sp>
        <p:nvSpPr>
          <p:cNvPr id="209" name="For  ,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For </a:t>
            </a:r>
            <a14:m>
              <m:oMath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t>,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5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</a:p>
        </p:txBody>
      </p:sp>
      <p:sp>
        <p:nvSpPr>
          <p:cNvPr id="210" name="We say the ideal   is generated by an  -border basis, when the residue classes of   form a basis for  . Here, the border of   is the set  .…"/>
          <p:cNvSpPr txBox="1"/>
          <p:nvPr>
            <p:ph type="body" idx="1"/>
          </p:nvPr>
        </p:nvSpPr>
        <p:spPr>
          <a:xfrm>
            <a:off x="1443566" y="3313153"/>
            <a:ext cx="21971001" cy="8793824"/>
          </a:xfrm>
          <a:prstGeom prst="rect">
            <a:avLst/>
          </a:prstGeom>
        </p:spPr>
        <p:txBody>
          <a:bodyPr/>
          <a:lstStyle/>
          <a:p>
            <a:pPr/>
            <a:r>
              <a:t>We say the ideal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⟨</m:t>
                </m:r>
                <m:s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⟩</m:t>
                </m:r>
              </m:oMath>
            </a14:m>
            <a:r>
              <a:t> is generated by an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rPr u="sng"/>
              <a:t>-border basis</a:t>
            </a:r>
            <a:r>
              <a:t>, when the residue classes of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 form a basis for </a:t>
            </a:r>
            <a14:m>
              <m:oMath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lin"/>
                  </m:fPr>
                  <m:nu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num>
                  <m:den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den>
                </m:f>
              </m:oMath>
            </a14:m>
            <a:r>
              <a:t>. Here, the </a:t>
            </a:r>
            <a:r>
              <a:rPr u="sng"/>
              <a:t>border of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</m:oMath>
            </a14:m>
            <a:r>
              <a:t> is the set </a:t>
            </a:r>
            <a14:m>
              <m:oMath>
                <m:r>
                  <m:rPr>
                    <m:sty m:val="p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∂</m:t>
                </m:r>
                <m:r>
                  <m:rPr>
                    <m:scr m:val="script"/>
                  </m:rP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s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.</a:t>
            </a:r>
          </a:p>
          <a:p>
            <a:pPr/>
            <a:r>
              <a:t>Why these names? Look at the diagram!</a:t>
            </a:r>
            <a:br/>
            <a:br/>
            <a:br/>
          </a:p>
        </p:txBody>
      </p:sp>
      <p:sp>
        <p:nvSpPr>
          <p:cNvPr id="211" name="Slide Number"/>
          <p:cNvSpPr txBox="1"/>
          <p:nvPr>
            <p:ph type="sldNum" sz="quarter" idx="2"/>
          </p:nvPr>
        </p:nvSpPr>
        <p:spPr>
          <a:xfrm>
            <a:off x="12022683" y="12907466"/>
            <a:ext cx="326137" cy="54813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219" name="Group"/>
          <p:cNvGrpSpPr/>
          <p:nvPr/>
        </p:nvGrpSpPr>
        <p:grpSpPr>
          <a:xfrm>
            <a:off x="1517751" y="4244326"/>
            <a:ext cx="21620102" cy="8843969"/>
            <a:chOff x="0" y="0"/>
            <a:chExt cx="21620100" cy="8843968"/>
          </a:xfrm>
        </p:grpSpPr>
        <p:grpSp>
          <p:nvGrpSpPr>
            <p:cNvPr id="217" name="Group"/>
            <p:cNvGrpSpPr/>
            <p:nvPr/>
          </p:nvGrpSpPr>
          <p:grpSpPr>
            <a:xfrm>
              <a:off x="6709602" y="-1"/>
              <a:ext cx="14910499" cy="8843970"/>
              <a:chOff x="0" y="0"/>
              <a:chExt cx="14910497" cy="8843968"/>
            </a:xfrm>
          </p:grpSpPr>
          <p:pic>
            <p:nvPicPr>
              <p:cNvPr id="212" name="Borders_01.pdf" descr="Borders_01.pdf"/>
              <p:cNvPicPr>
                <a:picLocks noChangeAspect="1"/>
              </p:cNvPicPr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5701914" y="2254716"/>
                <a:ext cx="9208584" cy="6589253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grpSp>
            <p:nvGrpSpPr>
              <p:cNvPr id="216" name="Group"/>
              <p:cNvGrpSpPr/>
              <p:nvPr/>
            </p:nvGrpSpPr>
            <p:grpSpPr>
              <a:xfrm>
                <a:off x="-1" y="0"/>
                <a:ext cx="10824515" cy="1"/>
                <a:chOff x="0" y="0"/>
                <a:chExt cx="10824513" cy="0"/>
              </a:xfrm>
            </p:grpSpPr>
            <p:sp>
              <p:nvSpPr>
                <p:cNvPr id="213" name="Line"/>
                <p:cNvSpPr/>
                <p:nvPr/>
              </p:nvSpPr>
              <p:spPr>
                <a:xfrm flipV="1">
                  <a:off x="10164209" y="0"/>
                  <a:ext cx="660305" cy="1"/>
                </a:xfrm>
                <a:prstGeom prst="line">
                  <a:avLst/>
                </a:prstGeom>
                <a:noFill/>
                <a:ln w="101600" cap="flat">
                  <a:solidFill>
                    <a:srgbClr val="B3B3F9"/>
                  </a:solidFill>
                  <a:prstDash val="solid"/>
                  <a:miter lim="400000"/>
                </a:ln>
                <a:effectLst/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14" name="Line"/>
                <p:cNvSpPr/>
                <p:nvPr/>
              </p:nvSpPr>
              <p:spPr>
                <a:xfrm flipV="1">
                  <a:off x="5082104" y="0"/>
                  <a:ext cx="660305" cy="1"/>
                </a:xfrm>
                <a:prstGeom prst="line">
                  <a:avLst/>
                </a:prstGeom>
                <a:noFill/>
                <a:ln w="101600" cap="flat">
                  <a:solidFill>
                    <a:srgbClr val="B3B3F9"/>
                  </a:solidFill>
                  <a:prstDash val="solid"/>
                  <a:miter lim="400000"/>
                </a:ln>
                <a:effectLst/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15" name="Line"/>
                <p:cNvSpPr/>
                <p:nvPr/>
              </p:nvSpPr>
              <p:spPr>
                <a:xfrm flipV="1">
                  <a:off x="0" y="0"/>
                  <a:ext cx="660304" cy="1"/>
                </a:xfrm>
                <a:prstGeom prst="line">
                  <a:avLst/>
                </a:prstGeom>
                <a:noFill/>
                <a:ln w="101600" cap="flat">
                  <a:solidFill>
                    <a:srgbClr val="B3B3F9"/>
                  </a:solidFill>
                  <a:prstDash val="solid"/>
                  <a:miter lim="400000"/>
                </a:ln>
                <a:effectLst/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pPr/>
                </a:p>
              </p:txBody>
            </p:sp>
          </p:grpSp>
        </p:grpSp>
        <p:sp>
          <p:nvSpPr>
            <p:cNvPr id="218" name="Text"/>
            <p:cNvSpPr txBox="1"/>
            <p:nvPr/>
          </p:nvSpPr>
          <p:spPr>
            <a:xfrm>
              <a:off x="0" y="4438912"/>
              <a:ext cx="10783591" cy="29027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/>
              <a14:m>
                <m:oMath>
                  <m:sSub>
                    <m:e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sub>
                  </m:sSub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ctrl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ctrlP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baseJc m:val="center"/>
                          <m:plcHide m:val="on"/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</m:mPr>
                        <m:mr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e>
                        </m:mr>
                        <m:mr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</m:mr>
                        <m:mr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</m:mr>
                      </m:m>
                    </m:e>
                  </m:d>
                </m:oMath>
              </a14:m>
              <a:r>
                <a:t>     </a:t>
              </a:r>
              <a14:m>
                <m:oMath>
                  <m:sSub>
                    <m:e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</m:e>
                    <m:sub>
                      <m: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sub>
                  </m:sSub>
                  <m:r>
                    <a:rPr xmlns:a="http://schemas.openxmlformats.org/drawingml/2006/main" sz="5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ctrlPr>
                        <a:rPr xmlns:a="http://schemas.openxmlformats.org/drawingml/2006/main" sz="5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m>
                        <m:mPr>
                          <m:ctrlPr>
                            <a:rPr xmlns:a="http://schemas.openxmlformats.org/drawingml/2006/main" sz="5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baseJc m:val="center"/>
                          <m:plcHide m:val="on"/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</m:mPr>
                        <m:mr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</m:mr>
                        <m:mr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</m:mr>
                        <m:mr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u</m:t>
                            </m:r>
                          </m:e>
                        </m:mr>
                      </m:m>
                    </m:e>
                  </m:d>
                </m:oMath>
              </a14:m>
              <a:r>
                <a:t>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0" grpId="1"/>
      <p:bldP build="whole" bldLvl="1" animBg="1" rev="0" advAuto="0" spid="219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art I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Part II</a:t>
            </a:r>
          </a:p>
        </p:txBody>
      </p:sp>
      <p:sp>
        <p:nvSpPr>
          <p:cNvPr id="222" name="Weyl algebras and border base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Weyl algebras and border bases</a:t>
            </a:r>
          </a:p>
        </p:txBody>
      </p:sp>
      <p:sp>
        <p:nvSpPr>
          <p:cNvPr id="223" name="Slide Number"/>
          <p:cNvSpPr txBox="1"/>
          <p:nvPr>
            <p:ph type="sldNum" sz="quarter" idx="2"/>
          </p:nvPr>
        </p:nvSpPr>
        <p:spPr>
          <a:xfrm>
            <a:off x="12022683" y="12907466"/>
            <a:ext cx="326137" cy="54813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